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4" r:id="rId3"/>
    <p:sldId id="267" r:id="rId4"/>
    <p:sldId id="263" r:id="rId5"/>
    <p:sldId id="271" r:id="rId6"/>
    <p:sldId id="272" r:id="rId7"/>
    <p:sldId id="273" r:id="rId8"/>
    <p:sldId id="270" r:id="rId9"/>
    <p:sldId id="265" r:id="rId10"/>
    <p:sldId id="268"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100" d="100"/>
          <a:sy n="100" d="100"/>
        </p:scale>
        <p:origin x="2622" y="15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569AA18-5D90-456A-B6DE-26B44244544F}" type="datetimeFigureOut">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F2660C-C535-46FA-8C77-7B90C7B6B5CB}" type="slidenum">
              <a:rPr lang="en-GB" smtClean="0"/>
              <a:t>‹#›</a:t>
            </a:fld>
            <a:endParaRPr lang="en-GB"/>
          </a:p>
        </p:txBody>
      </p:sp>
    </p:spTree>
    <p:extLst>
      <p:ext uri="{BB962C8B-B14F-4D97-AF65-F5344CB8AC3E}">
        <p14:creationId xmlns:p14="http://schemas.microsoft.com/office/powerpoint/2010/main" val="3626800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569AA18-5D90-456A-B6DE-26B44244544F}" type="datetimeFigureOut">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F2660C-C535-46FA-8C77-7B90C7B6B5CB}" type="slidenum">
              <a:rPr lang="en-GB" smtClean="0"/>
              <a:t>‹#›</a:t>
            </a:fld>
            <a:endParaRPr lang="en-GB"/>
          </a:p>
        </p:txBody>
      </p:sp>
    </p:spTree>
    <p:extLst>
      <p:ext uri="{BB962C8B-B14F-4D97-AF65-F5344CB8AC3E}">
        <p14:creationId xmlns:p14="http://schemas.microsoft.com/office/powerpoint/2010/main" val="1113094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569AA18-5D90-456A-B6DE-26B44244544F}" type="datetimeFigureOut">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F2660C-C535-46FA-8C77-7B90C7B6B5CB}" type="slidenum">
              <a:rPr lang="en-GB" smtClean="0"/>
              <a:t>‹#›</a:t>
            </a:fld>
            <a:endParaRPr lang="en-GB"/>
          </a:p>
        </p:txBody>
      </p:sp>
    </p:spTree>
    <p:extLst>
      <p:ext uri="{BB962C8B-B14F-4D97-AF65-F5344CB8AC3E}">
        <p14:creationId xmlns:p14="http://schemas.microsoft.com/office/powerpoint/2010/main" val="3851134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569AA18-5D90-456A-B6DE-26B44244544F}" type="datetimeFigureOut">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F2660C-C535-46FA-8C77-7B90C7B6B5CB}" type="slidenum">
              <a:rPr lang="en-GB" smtClean="0"/>
              <a:t>‹#›</a:t>
            </a:fld>
            <a:endParaRPr lang="en-GB"/>
          </a:p>
        </p:txBody>
      </p:sp>
    </p:spTree>
    <p:extLst>
      <p:ext uri="{BB962C8B-B14F-4D97-AF65-F5344CB8AC3E}">
        <p14:creationId xmlns:p14="http://schemas.microsoft.com/office/powerpoint/2010/main" val="605368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69AA18-5D90-456A-B6DE-26B44244544F}" type="datetimeFigureOut">
              <a:rPr lang="en-GB" smtClean="0"/>
              <a:t>10/05/2019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F2660C-C535-46FA-8C77-7B90C7B6B5CB}" type="slidenum">
              <a:rPr lang="en-GB" smtClean="0"/>
              <a:t>‹#›</a:t>
            </a:fld>
            <a:endParaRPr lang="en-GB"/>
          </a:p>
        </p:txBody>
      </p:sp>
    </p:spTree>
    <p:extLst>
      <p:ext uri="{BB962C8B-B14F-4D97-AF65-F5344CB8AC3E}">
        <p14:creationId xmlns:p14="http://schemas.microsoft.com/office/powerpoint/2010/main" val="1673914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569AA18-5D90-456A-B6DE-26B44244544F}" type="datetimeFigureOut">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F2660C-C535-46FA-8C77-7B90C7B6B5CB}" type="slidenum">
              <a:rPr lang="en-GB" smtClean="0"/>
              <a:t>‹#›</a:t>
            </a:fld>
            <a:endParaRPr lang="en-GB"/>
          </a:p>
        </p:txBody>
      </p:sp>
    </p:spTree>
    <p:extLst>
      <p:ext uri="{BB962C8B-B14F-4D97-AF65-F5344CB8AC3E}">
        <p14:creationId xmlns:p14="http://schemas.microsoft.com/office/powerpoint/2010/main" val="3562773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569AA18-5D90-456A-B6DE-26B44244544F}" type="datetimeFigureOut">
              <a:rPr lang="en-GB" smtClean="0"/>
              <a:t>10/05/2019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3F2660C-C535-46FA-8C77-7B90C7B6B5CB}" type="slidenum">
              <a:rPr lang="en-GB" smtClean="0"/>
              <a:t>‹#›</a:t>
            </a:fld>
            <a:endParaRPr lang="en-GB"/>
          </a:p>
        </p:txBody>
      </p:sp>
    </p:spTree>
    <p:extLst>
      <p:ext uri="{BB962C8B-B14F-4D97-AF65-F5344CB8AC3E}">
        <p14:creationId xmlns:p14="http://schemas.microsoft.com/office/powerpoint/2010/main" val="1409287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569AA18-5D90-456A-B6DE-26B44244544F}" type="datetimeFigureOut">
              <a:rPr lang="en-GB" smtClean="0"/>
              <a:t>10/05/2019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3F2660C-C535-46FA-8C77-7B90C7B6B5CB}" type="slidenum">
              <a:rPr lang="en-GB" smtClean="0"/>
              <a:t>‹#›</a:t>
            </a:fld>
            <a:endParaRPr lang="en-GB"/>
          </a:p>
        </p:txBody>
      </p:sp>
    </p:spTree>
    <p:extLst>
      <p:ext uri="{BB962C8B-B14F-4D97-AF65-F5344CB8AC3E}">
        <p14:creationId xmlns:p14="http://schemas.microsoft.com/office/powerpoint/2010/main" val="819536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9AA18-5D90-456A-B6DE-26B44244544F}" type="datetimeFigureOut">
              <a:rPr lang="en-GB" smtClean="0"/>
              <a:t>10/05/2019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3F2660C-C535-46FA-8C77-7B90C7B6B5CB}" type="slidenum">
              <a:rPr lang="en-GB" smtClean="0"/>
              <a:t>‹#›</a:t>
            </a:fld>
            <a:endParaRPr lang="en-GB"/>
          </a:p>
        </p:txBody>
      </p:sp>
    </p:spTree>
    <p:extLst>
      <p:ext uri="{BB962C8B-B14F-4D97-AF65-F5344CB8AC3E}">
        <p14:creationId xmlns:p14="http://schemas.microsoft.com/office/powerpoint/2010/main" val="3849417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69AA18-5D90-456A-B6DE-26B44244544F}" type="datetimeFigureOut">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F2660C-C535-46FA-8C77-7B90C7B6B5CB}" type="slidenum">
              <a:rPr lang="en-GB" smtClean="0"/>
              <a:t>‹#›</a:t>
            </a:fld>
            <a:endParaRPr lang="en-GB"/>
          </a:p>
        </p:txBody>
      </p:sp>
    </p:spTree>
    <p:extLst>
      <p:ext uri="{BB962C8B-B14F-4D97-AF65-F5344CB8AC3E}">
        <p14:creationId xmlns:p14="http://schemas.microsoft.com/office/powerpoint/2010/main" val="154097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69AA18-5D90-456A-B6DE-26B44244544F}" type="datetimeFigureOut">
              <a:rPr lang="en-GB" smtClean="0"/>
              <a:t>10/05/2019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F2660C-C535-46FA-8C77-7B90C7B6B5CB}" type="slidenum">
              <a:rPr lang="en-GB" smtClean="0"/>
              <a:t>‹#›</a:t>
            </a:fld>
            <a:endParaRPr lang="en-GB"/>
          </a:p>
        </p:txBody>
      </p:sp>
    </p:spTree>
    <p:extLst>
      <p:ext uri="{BB962C8B-B14F-4D97-AF65-F5344CB8AC3E}">
        <p14:creationId xmlns:p14="http://schemas.microsoft.com/office/powerpoint/2010/main" val="2971143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69AA18-5D90-456A-B6DE-26B44244544F}" type="datetimeFigureOut">
              <a:rPr lang="en-GB" smtClean="0"/>
              <a:t>10/05/2019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2660C-C535-46FA-8C77-7B90C7B6B5CB}" type="slidenum">
              <a:rPr lang="en-GB" smtClean="0"/>
              <a:t>‹#›</a:t>
            </a:fld>
            <a:endParaRPr lang="en-GB"/>
          </a:p>
        </p:txBody>
      </p:sp>
    </p:spTree>
    <p:extLst>
      <p:ext uri="{BB962C8B-B14F-4D97-AF65-F5344CB8AC3E}">
        <p14:creationId xmlns:p14="http://schemas.microsoft.com/office/powerpoint/2010/main" val="131744514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470693"/>
            <a:ext cx="10515600" cy="1325563"/>
          </a:xfrm>
          <a:ln>
            <a:noFill/>
          </a:ln>
        </p:spPr>
        <p:txBody>
          <a:bodyPr>
            <a:normAutofit/>
          </a:bodyPr>
          <a:lstStyle/>
          <a:p>
            <a:pPr algn="ctr"/>
            <a:r>
              <a:rPr lang="en-GB" sz="3600" dirty="0" smtClean="0"/>
              <a:t>A Cost-Centred Approach to </a:t>
            </a:r>
            <a:br>
              <a:rPr lang="en-GB" sz="3600" dirty="0" smtClean="0"/>
            </a:br>
            <a:r>
              <a:rPr lang="en-GB" sz="3600" dirty="0" smtClean="0"/>
              <a:t>Autonomous Litter Collection</a:t>
            </a:r>
            <a:endParaRPr lang="en-GB" sz="3600" dirty="0"/>
          </a:p>
        </p:txBody>
      </p:sp>
      <p:sp>
        <p:nvSpPr>
          <p:cNvPr id="6" name="Content Placeholder 3"/>
          <p:cNvSpPr>
            <a:spLocks noGrp="1"/>
          </p:cNvSpPr>
          <p:nvPr>
            <p:ph idx="1"/>
          </p:nvPr>
        </p:nvSpPr>
        <p:spPr>
          <a:xfrm>
            <a:off x="838200" y="1796255"/>
            <a:ext cx="10515600" cy="1419385"/>
          </a:xfrm>
          <a:ln>
            <a:noFill/>
          </a:ln>
        </p:spPr>
        <p:txBody>
          <a:bodyPr>
            <a:normAutofit/>
          </a:bodyPr>
          <a:lstStyle/>
          <a:p>
            <a:pPr marL="0" indent="0" algn="ctr">
              <a:buNone/>
            </a:pPr>
            <a:r>
              <a:rPr lang="en-GB" sz="2400" dirty="0"/>
              <a:t>J</a:t>
            </a:r>
            <a:r>
              <a:rPr lang="en-GB" sz="2400" dirty="0" smtClean="0"/>
              <a:t>ames Heselden</a:t>
            </a:r>
            <a:br>
              <a:rPr lang="en-GB" sz="2400" dirty="0" smtClean="0"/>
            </a:br>
            <a:endParaRPr lang="en-GB" sz="2400" dirty="0" smtClean="0"/>
          </a:p>
          <a:p>
            <a:pPr marL="0" indent="0" algn="ctr">
              <a:buNone/>
            </a:pPr>
            <a:r>
              <a:rPr lang="en-GB" sz="2400" dirty="0" smtClean="0"/>
              <a:t>University of Lincoln</a:t>
            </a:r>
            <a:endParaRPr lang="en-GB" sz="2400" dirty="0"/>
          </a:p>
        </p:txBody>
      </p:sp>
      <p:sp>
        <p:nvSpPr>
          <p:cNvPr id="8" name="Content Placeholder 3"/>
          <p:cNvSpPr txBox="1">
            <a:spLocks/>
          </p:cNvSpPr>
          <p:nvPr/>
        </p:nvSpPr>
        <p:spPr>
          <a:xfrm>
            <a:off x="838200" y="4288789"/>
            <a:ext cx="10515600" cy="397511"/>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dirty="0" smtClean="0"/>
              <a:t>VIVA Presentation</a:t>
            </a:r>
            <a:endParaRPr lang="en-GB" sz="2400" dirty="0"/>
          </a:p>
        </p:txBody>
      </p:sp>
      <p:sp>
        <p:nvSpPr>
          <p:cNvPr id="10" name="Content Placeholder 3"/>
          <p:cNvSpPr txBox="1">
            <a:spLocks/>
          </p:cNvSpPr>
          <p:nvPr/>
        </p:nvSpPr>
        <p:spPr>
          <a:xfrm>
            <a:off x="838200" y="3488689"/>
            <a:ext cx="10515600" cy="679452"/>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600" dirty="0" smtClean="0"/>
              <a:t>Implementation Demonstration</a:t>
            </a:r>
            <a:endParaRPr lang="en-GB" sz="3600" dirty="0"/>
          </a:p>
        </p:txBody>
      </p:sp>
      <p:pic>
        <p:nvPicPr>
          <p:cNvPr id="11" name="Picture 6" descr="Image result for university of lincol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011" y="4382325"/>
            <a:ext cx="2227936" cy="222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7810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746983"/>
          </a:xfrm>
        </p:spPr>
        <p:txBody>
          <a:bodyPr/>
          <a:lstStyle/>
          <a:p>
            <a:r>
              <a:rPr lang="en-GB" dirty="0" smtClean="0"/>
              <a:t>Results</a:t>
            </a:r>
            <a:endParaRPr lang="en-GB" dirty="0"/>
          </a:p>
        </p:txBody>
      </p:sp>
      <p:sp>
        <p:nvSpPr>
          <p:cNvPr id="4" name="Text Placeholder 3"/>
          <p:cNvSpPr>
            <a:spLocks noGrp="1"/>
          </p:cNvSpPr>
          <p:nvPr>
            <p:ph type="body" idx="1"/>
          </p:nvPr>
        </p:nvSpPr>
        <p:spPr>
          <a:xfrm>
            <a:off x="839788" y="972709"/>
            <a:ext cx="5157787" cy="823912"/>
          </a:xfrm>
        </p:spPr>
        <p:txBody>
          <a:bodyPr/>
          <a:lstStyle/>
          <a:p>
            <a:r>
              <a:rPr lang="en-GB" dirty="0" smtClean="0"/>
              <a:t>Camera Costs</a:t>
            </a:r>
            <a:endParaRPr lang="en-GB" dirty="0"/>
          </a:p>
        </p:txBody>
      </p:sp>
      <p:pic>
        <p:nvPicPr>
          <p:cNvPr id="8" name="Content Placeholder 7"/>
          <p:cNvPicPr>
            <a:picLocks noGrp="1" noChangeAspect="1"/>
          </p:cNvPicPr>
          <p:nvPr>
            <p:ph sz="half" idx="2"/>
          </p:nvPr>
        </p:nvPicPr>
        <p:blipFill>
          <a:blip r:embed="rId2"/>
          <a:stretch>
            <a:fillRect/>
          </a:stretch>
        </p:blipFill>
        <p:spPr>
          <a:xfrm>
            <a:off x="1923256" y="2367350"/>
            <a:ext cx="2990850" cy="1238250"/>
          </a:xfrm>
          <a:prstGeom prst="rect">
            <a:avLst/>
          </a:prstGeom>
        </p:spPr>
      </p:pic>
      <p:sp>
        <p:nvSpPr>
          <p:cNvPr id="6" name="Text Placeholder 5"/>
          <p:cNvSpPr>
            <a:spLocks noGrp="1"/>
          </p:cNvSpPr>
          <p:nvPr>
            <p:ph type="body" sz="quarter" idx="3"/>
          </p:nvPr>
        </p:nvSpPr>
        <p:spPr>
          <a:xfrm>
            <a:off x="6172200" y="972709"/>
            <a:ext cx="5183188" cy="823912"/>
          </a:xfrm>
        </p:spPr>
        <p:txBody>
          <a:bodyPr/>
          <a:lstStyle/>
          <a:p>
            <a:r>
              <a:rPr lang="en-GB" dirty="0" smtClean="0"/>
              <a:t>Robot Costs</a:t>
            </a:r>
            <a:endParaRPr lang="en-GB" dirty="0"/>
          </a:p>
        </p:txBody>
      </p:sp>
      <p:pic>
        <p:nvPicPr>
          <p:cNvPr id="9" name="Content Placeholder 8"/>
          <p:cNvPicPr>
            <a:picLocks noGrp="1" noChangeAspect="1"/>
          </p:cNvPicPr>
          <p:nvPr>
            <p:ph sz="quarter" idx="4"/>
          </p:nvPr>
        </p:nvPicPr>
        <p:blipFill>
          <a:blip r:embed="rId3"/>
          <a:stretch>
            <a:fillRect/>
          </a:stretch>
        </p:blipFill>
        <p:spPr>
          <a:xfrm>
            <a:off x="7025481" y="1863039"/>
            <a:ext cx="3476625" cy="2009775"/>
          </a:xfrm>
          <a:prstGeom prst="rect">
            <a:avLst/>
          </a:prstGeom>
        </p:spPr>
      </p:pic>
      <p:sp>
        <p:nvSpPr>
          <p:cNvPr id="10" name="Text Placeholder 3"/>
          <p:cNvSpPr txBox="1">
            <a:spLocks/>
          </p:cNvSpPr>
          <p:nvPr/>
        </p:nvSpPr>
        <p:spPr>
          <a:xfrm>
            <a:off x="839788" y="5373819"/>
            <a:ext cx="1051560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000" b="0" dirty="0" smtClean="0"/>
              <a:t>When compared with the usual costs from organisations for autonomous systems such as this, the results shown here, as an upper bound cost estimate are very appropriate towards meeting the aim.</a:t>
            </a:r>
            <a:endParaRPr lang="en-GB" sz="2000" b="0" dirty="0"/>
          </a:p>
        </p:txBody>
      </p:sp>
      <p:sp>
        <p:nvSpPr>
          <p:cNvPr id="11" name="Title 1"/>
          <p:cNvSpPr txBox="1">
            <a:spLocks/>
          </p:cNvSpPr>
          <p:nvPr/>
        </p:nvSpPr>
        <p:spPr>
          <a:xfrm>
            <a:off x="839788" y="4803090"/>
            <a:ext cx="10515600" cy="746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Conclusion</a:t>
            </a:r>
            <a:endParaRPr lang="en-GB" dirty="0"/>
          </a:p>
        </p:txBody>
      </p:sp>
    </p:spTree>
    <p:extLst>
      <p:ext uri="{BB962C8B-B14F-4D97-AF65-F5344CB8AC3E}">
        <p14:creationId xmlns:p14="http://schemas.microsoft.com/office/powerpoint/2010/main" val="39206473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 Work</a:t>
            </a:r>
            <a:endParaRPr lang="en-GB" dirty="0"/>
          </a:p>
        </p:txBody>
      </p:sp>
      <p:sp>
        <p:nvSpPr>
          <p:cNvPr id="7" name="Content Placeholder 6"/>
          <p:cNvSpPr>
            <a:spLocks noGrp="1"/>
          </p:cNvSpPr>
          <p:nvPr>
            <p:ph idx="1"/>
          </p:nvPr>
        </p:nvSpPr>
        <p:spPr/>
        <p:txBody>
          <a:bodyPr/>
          <a:lstStyle/>
          <a:p>
            <a:pPr marL="0" indent="0">
              <a:buNone/>
            </a:pPr>
            <a:r>
              <a:rPr lang="en-GB" dirty="0" smtClean="0"/>
              <a:t>Further development of the system includes:</a:t>
            </a:r>
          </a:p>
          <a:p>
            <a:pPr lvl="1"/>
            <a:r>
              <a:rPr lang="en-GB" dirty="0" smtClean="0"/>
              <a:t>Inclusion of a Deep Convolutional Neural Network for litter detection.</a:t>
            </a:r>
          </a:p>
          <a:p>
            <a:pPr lvl="1"/>
            <a:r>
              <a:rPr lang="en-GB" dirty="0" smtClean="0"/>
              <a:t>Removal of MATLAB for image processing in favour of a cheaper alternative.</a:t>
            </a:r>
          </a:p>
          <a:p>
            <a:pPr lvl="1"/>
            <a:r>
              <a:rPr lang="en-GB" dirty="0" smtClean="0"/>
              <a:t>Creation of robot frame from scratch.</a:t>
            </a:r>
          </a:p>
          <a:p>
            <a:pPr lvl="1"/>
            <a:r>
              <a:rPr lang="en-GB" dirty="0" smtClean="0"/>
              <a:t>Inclusion of additional help from designers for robot aesthetic improvements.</a:t>
            </a:r>
          </a:p>
          <a:p>
            <a:pPr lvl="1"/>
            <a:endParaRPr lang="en-GB" dirty="0" smtClean="0"/>
          </a:p>
          <a:p>
            <a:pPr lvl="1"/>
            <a:endParaRPr lang="en-GB" dirty="0"/>
          </a:p>
        </p:txBody>
      </p:sp>
    </p:spTree>
    <p:extLst>
      <p:ext uri="{BB962C8B-B14F-4D97-AF65-F5344CB8AC3E}">
        <p14:creationId xmlns:p14="http://schemas.microsoft.com/office/powerpoint/2010/main" val="3708992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63979"/>
            <a:ext cx="10515600" cy="1325563"/>
          </a:xfrm>
        </p:spPr>
        <p:txBody>
          <a:bodyPr/>
          <a:lstStyle/>
          <a:p>
            <a:r>
              <a:rPr lang="en-GB" dirty="0" smtClean="0"/>
              <a:t>Background</a:t>
            </a:r>
            <a:endParaRPr lang="en-GB" dirty="0"/>
          </a:p>
        </p:txBody>
      </p:sp>
      <p:sp>
        <p:nvSpPr>
          <p:cNvPr id="8" name="Content Placeholder 7"/>
          <p:cNvSpPr>
            <a:spLocks noGrp="1"/>
          </p:cNvSpPr>
          <p:nvPr>
            <p:ph idx="1"/>
          </p:nvPr>
        </p:nvSpPr>
        <p:spPr>
          <a:xfrm>
            <a:off x="838200" y="1968842"/>
            <a:ext cx="10515600" cy="4102444"/>
          </a:xfrm>
        </p:spPr>
        <p:txBody>
          <a:bodyPr>
            <a:normAutofit fontScale="92500" lnSpcReduction="10000"/>
          </a:bodyPr>
          <a:lstStyle/>
          <a:p>
            <a:r>
              <a:rPr lang="en-GB" dirty="0" smtClean="0"/>
              <a:t>Littering has become an increasingly worsening problem over the last decade, and autonomy presents a potential solution to this in the form of autonomous robotics.</a:t>
            </a:r>
          </a:p>
          <a:p>
            <a:endParaRPr lang="en-GB" dirty="0"/>
          </a:p>
          <a:p>
            <a:r>
              <a:rPr lang="en-GB" dirty="0" smtClean="0"/>
              <a:t>The largest setback to the development of robotic systems as consumer-ready products is cost and maintenance, as these systems are often designed to be very self-sufficient, and thus components are highly integrated.</a:t>
            </a:r>
          </a:p>
          <a:p>
            <a:endParaRPr lang="en-GB" dirty="0"/>
          </a:p>
          <a:p>
            <a:r>
              <a:rPr lang="en-GB" dirty="0" smtClean="0"/>
              <a:t>Managing the product costs can be an effective tool for widening the accessibility of autonomous systems in industries.</a:t>
            </a:r>
            <a:endParaRPr lang="en-GB" dirty="0"/>
          </a:p>
        </p:txBody>
      </p:sp>
    </p:spTree>
    <p:extLst>
      <p:ext uri="{BB962C8B-B14F-4D97-AF65-F5344CB8AC3E}">
        <p14:creationId xmlns:p14="http://schemas.microsoft.com/office/powerpoint/2010/main" val="13990993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Approach</a:t>
            </a:r>
            <a:endParaRPr lang="en-GB" dirty="0"/>
          </a:p>
        </p:txBody>
      </p:sp>
      <p:sp>
        <p:nvSpPr>
          <p:cNvPr id="3" name="Content Placeholder 2"/>
          <p:cNvSpPr>
            <a:spLocks noGrp="1"/>
          </p:cNvSpPr>
          <p:nvPr>
            <p:ph idx="1"/>
          </p:nvPr>
        </p:nvSpPr>
        <p:spPr/>
        <p:txBody>
          <a:bodyPr/>
          <a:lstStyle/>
          <a:p>
            <a:r>
              <a:rPr lang="en-GB" dirty="0" smtClean="0"/>
              <a:t>The system structure was the main focus within the project, and many considerations had to be made with regard to reducing the costs.</a:t>
            </a:r>
          </a:p>
          <a:p>
            <a:endParaRPr lang="en-GB" dirty="0"/>
          </a:p>
          <a:p>
            <a:r>
              <a:rPr lang="en-GB" dirty="0" smtClean="0"/>
              <a:t>These include the complexity of the robot, where elements such as the localisation which usually require integrated setups with expensive components were not viable, so alternatives were found.</a:t>
            </a:r>
            <a:endParaRPr lang="en-GB" dirty="0"/>
          </a:p>
        </p:txBody>
      </p:sp>
    </p:spTree>
    <p:extLst>
      <p:ext uri="{BB962C8B-B14F-4D97-AF65-F5344CB8AC3E}">
        <p14:creationId xmlns:p14="http://schemas.microsoft.com/office/powerpoint/2010/main" val="839403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 Structure</a:t>
            </a:r>
            <a:endParaRPr lang="en-GB" dirty="0"/>
          </a:p>
        </p:txBody>
      </p:sp>
      <p:grpSp>
        <p:nvGrpSpPr>
          <p:cNvPr id="172" name="Group 171"/>
          <p:cNvGrpSpPr/>
          <p:nvPr/>
        </p:nvGrpSpPr>
        <p:grpSpPr>
          <a:xfrm>
            <a:off x="1352143" y="1502464"/>
            <a:ext cx="8946992" cy="5018439"/>
            <a:chOff x="-1748868" y="-805216"/>
            <a:chExt cx="15145750" cy="8495370"/>
          </a:xfrm>
        </p:grpSpPr>
        <p:grpSp>
          <p:nvGrpSpPr>
            <p:cNvPr id="89" name="Group 88">
              <a:extLst>
                <a:ext uri="{FF2B5EF4-FFF2-40B4-BE49-F238E27FC236}">
                  <a16:creationId xmlns:a16="http://schemas.microsoft.com/office/drawing/2014/main" id="{B35A414A-369C-4636-B225-EC0281A6C15C}"/>
                </a:ext>
              </a:extLst>
            </p:cNvPr>
            <p:cNvGrpSpPr/>
            <p:nvPr/>
          </p:nvGrpSpPr>
          <p:grpSpPr>
            <a:xfrm>
              <a:off x="-1748868" y="-805216"/>
              <a:ext cx="15118171" cy="8495370"/>
              <a:chOff x="-1748868" y="-805216"/>
              <a:chExt cx="15118171" cy="8495370"/>
            </a:xfrm>
          </p:grpSpPr>
          <p:grpSp>
            <p:nvGrpSpPr>
              <p:cNvPr id="90" name="Group 89">
                <a:extLst>
                  <a:ext uri="{FF2B5EF4-FFF2-40B4-BE49-F238E27FC236}">
                    <a16:creationId xmlns:a16="http://schemas.microsoft.com/office/drawing/2014/main" id="{7BF3915C-C804-4644-B453-7C6FACFD6A55}"/>
                  </a:ext>
                </a:extLst>
              </p:cNvPr>
              <p:cNvGrpSpPr/>
              <p:nvPr/>
            </p:nvGrpSpPr>
            <p:grpSpPr>
              <a:xfrm>
                <a:off x="-1748868" y="-805216"/>
                <a:ext cx="15118171" cy="8495370"/>
                <a:chOff x="-1748868" y="-805216"/>
                <a:chExt cx="15118171" cy="8495370"/>
              </a:xfrm>
            </p:grpSpPr>
            <p:sp>
              <p:nvSpPr>
                <p:cNvPr id="95" name="Rectangle 94">
                  <a:extLst>
                    <a:ext uri="{FF2B5EF4-FFF2-40B4-BE49-F238E27FC236}">
                      <a16:creationId xmlns:a16="http://schemas.microsoft.com/office/drawing/2014/main" id="{10A04191-803C-4031-8F2F-6BD8A1B4A4D8}"/>
                    </a:ext>
                  </a:extLst>
                </p:cNvPr>
                <p:cNvSpPr/>
                <p:nvPr/>
              </p:nvSpPr>
              <p:spPr>
                <a:xfrm rot="5400000">
                  <a:off x="3714018" y="3601901"/>
                  <a:ext cx="275537" cy="214527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96" name="Rectangle 95">
                  <a:extLst>
                    <a:ext uri="{FF2B5EF4-FFF2-40B4-BE49-F238E27FC236}">
                      <a16:creationId xmlns:a16="http://schemas.microsoft.com/office/drawing/2014/main" id="{E67295A5-CD9B-42DF-A06B-173F8F469F8E}"/>
                    </a:ext>
                  </a:extLst>
                </p:cNvPr>
                <p:cNvSpPr/>
                <p:nvPr/>
              </p:nvSpPr>
              <p:spPr>
                <a:xfrm>
                  <a:off x="2460260" y="-8238"/>
                  <a:ext cx="3759554" cy="4570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76" name="Rectangle 175">
                  <a:extLst>
                    <a:ext uri="{FF2B5EF4-FFF2-40B4-BE49-F238E27FC236}">
                      <a16:creationId xmlns:a16="http://schemas.microsoft.com/office/drawing/2014/main" id="{E67295A5-CD9B-42DF-A06B-173F8F469F8E}"/>
                    </a:ext>
                  </a:extLst>
                </p:cNvPr>
                <p:cNvSpPr/>
                <p:nvPr/>
              </p:nvSpPr>
              <p:spPr>
                <a:xfrm>
                  <a:off x="2460260" y="-804801"/>
                  <a:ext cx="7073722" cy="6552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Main PC</a:t>
                  </a:r>
                  <a:endParaRPr lang="en-GB" sz="1600" dirty="0"/>
                </a:p>
              </p:txBody>
            </p:sp>
            <p:sp>
              <p:nvSpPr>
                <p:cNvPr id="178" name="Rectangle 177">
                  <a:extLst>
                    <a:ext uri="{FF2B5EF4-FFF2-40B4-BE49-F238E27FC236}">
                      <a16:creationId xmlns:a16="http://schemas.microsoft.com/office/drawing/2014/main" id="{E67295A5-CD9B-42DF-A06B-173F8F469F8E}"/>
                    </a:ext>
                  </a:extLst>
                </p:cNvPr>
                <p:cNvSpPr/>
                <p:nvPr/>
              </p:nvSpPr>
              <p:spPr>
                <a:xfrm>
                  <a:off x="10243914" y="-805216"/>
                  <a:ext cx="3125389" cy="6552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Robot Module</a:t>
                  </a:r>
                  <a:endParaRPr lang="en-GB" sz="1600" dirty="0"/>
                </a:p>
              </p:txBody>
            </p:sp>
            <p:sp>
              <p:nvSpPr>
                <p:cNvPr id="179" name="Rectangle 178">
                  <a:extLst>
                    <a:ext uri="{FF2B5EF4-FFF2-40B4-BE49-F238E27FC236}">
                      <a16:creationId xmlns:a16="http://schemas.microsoft.com/office/drawing/2014/main" id="{E67295A5-CD9B-42DF-A06B-173F8F469F8E}"/>
                    </a:ext>
                  </a:extLst>
                </p:cNvPr>
                <p:cNvSpPr/>
                <p:nvPr/>
              </p:nvSpPr>
              <p:spPr>
                <a:xfrm>
                  <a:off x="10243914" y="7034869"/>
                  <a:ext cx="3125389" cy="6552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Google Cloud</a:t>
                  </a:r>
                  <a:endParaRPr lang="en-GB" sz="1600" dirty="0"/>
                </a:p>
              </p:txBody>
            </p:sp>
            <p:sp>
              <p:nvSpPr>
                <p:cNvPr id="180" name="Rectangle 179">
                  <a:extLst>
                    <a:ext uri="{FF2B5EF4-FFF2-40B4-BE49-F238E27FC236}">
                      <a16:creationId xmlns:a16="http://schemas.microsoft.com/office/drawing/2014/main" id="{E67295A5-CD9B-42DF-A06B-173F8F469F8E}"/>
                    </a:ext>
                  </a:extLst>
                </p:cNvPr>
                <p:cNvSpPr/>
                <p:nvPr/>
              </p:nvSpPr>
              <p:spPr>
                <a:xfrm>
                  <a:off x="2460258" y="7034869"/>
                  <a:ext cx="2877616" cy="6552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Server Module</a:t>
                  </a:r>
                  <a:endParaRPr lang="en-GB" sz="1600" dirty="0"/>
                </a:p>
              </p:txBody>
            </p:sp>
            <p:sp>
              <p:nvSpPr>
                <p:cNvPr id="181" name="Rectangle 180">
                  <a:extLst>
                    <a:ext uri="{FF2B5EF4-FFF2-40B4-BE49-F238E27FC236}">
                      <a16:creationId xmlns:a16="http://schemas.microsoft.com/office/drawing/2014/main" id="{E67295A5-CD9B-42DF-A06B-173F8F469F8E}"/>
                    </a:ext>
                  </a:extLst>
                </p:cNvPr>
                <p:cNvSpPr/>
                <p:nvPr/>
              </p:nvSpPr>
              <p:spPr>
                <a:xfrm>
                  <a:off x="-1748868" y="7032318"/>
                  <a:ext cx="3517183" cy="6552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Camera Module</a:t>
                  </a:r>
                  <a:endParaRPr lang="en-GB" sz="1600" dirty="0"/>
                </a:p>
              </p:txBody>
            </p:sp>
          </p:grpSp>
          <p:grpSp>
            <p:nvGrpSpPr>
              <p:cNvPr id="91" name="Group 90"/>
              <p:cNvGrpSpPr/>
              <p:nvPr/>
            </p:nvGrpSpPr>
            <p:grpSpPr>
              <a:xfrm>
                <a:off x="6037818" y="-8238"/>
                <a:ext cx="3851066" cy="6866238"/>
                <a:chOff x="4185549" y="-8238"/>
                <a:chExt cx="3851066" cy="6866238"/>
              </a:xfrm>
            </p:grpSpPr>
            <p:sp>
              <p:nvSpPr>
                <p:cNvPr id="92" name="Rectangle 91"/>
                <p:cNvSpPr/>
                <p:nvPr/>
              </p:nvSpPr>
              <p:spPr>
                <a:xfrm>
                  <a:off x="7681711" y="5259519"/>
                  <a:ext cx="354904" cy="1400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93" name="Rectangle 92"/>
                <p:cNvSpPr/>
                <p:nvPr/>
              </p:nvSpPr>
              <p:spPr>
                <a:xfrm>
                  <a:off x="4185549" y="-8238"/>
                  <a:ext cx="3496163" cy="6866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94" name="Rectangle 93"/>
                <p:cNvSpPr/>
                <p:nvPr/>
              </p:nvSpPr>
              <p:spPr>
                <a:xfrm>
                  <a:off x="7681711" y="2724851"/>
                  <a:ext cx="354904" cy="1400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grpSp>
        </p:grpSp>
        <p:grpSp>
          <p:nvGrpSpPr>
            <p:cNvPr id="97" name="Group 96">
              <a:extLst>
                <a:ext uri="{FF2B5EF4-FFF2-40B4-BE49-F238E27FC236}">
                  <a16:creationId xmlns:a16="http://schemas.microsoft.com/office/drawing/2014/main" id="{EDE0EF86-6B11-403B-931C-498DE9BDC6C2}"/>
                </a:ext>
              </a:extLst>
            </p:cNvPr>
            <p:cNvGrpSpPr/>
            <p:nvPr/>
          </p:nvGrpSpPr>
          <p:grpSpPr>
            <a:xfrm>
              <a:off x="2106510" y="4812511"/>
              <a:ext cx="3231363" cy="2039351"/>
              <a:chOff x="4240110" y="2283980"/>
              <a:chExt cx="3231363" cy="2039351"/>
            </a:xfrm>
            <a:solidFill>
              <a:schemeClr val="bg2">
                <a:lumMod val="75000"/>
              </a:schemeClr>
            </a:solidFill>
          </p:grpSpPr>
          <p:sp>
            <p:nvSpPr>
              <p:cNvPr id="98" name="Rectangle 97">
                <a:extLst>
                  <a:ext uri="{FF2B5EF4-FFF2-40B4-BE49-F238E27FC236}">
                    <a16:creationId xmlns:a16="http://schemas.microsoft.com/office/drawing/2014/main" id="{A3DDC1AA-2028-45A6-85FC-C54405C965C2}"/>
                  </a:ext>
                </a:extLst>
              </p:cNvPr>
              <p:cNvSpPr/>
              <p:nvPr/>
            </p:nvSpPr>
            <p:spPr>
              <a:xfrm>
                <a:off x="4593860" y="2526430"/>
                <a:ext cx="2877613" cy="17969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99" name="Rectangle 98">
                <a:extLst>
                  <a:ext uri="{FF2B5EF4-FFF2-40B4-BE49-F238E27FC236}">
                    <a16:creationId xmlns:a16="http://schemas.microsoft.com/office/drawing/2014/main" id="{7574A6C8-6A44-4465-9C78-F2707F6F69EB}"/>
                  </a:ext>
                </a:extLst>
              </p:cNvPr>
              <p:cNvSpPr/>
              <p:nvPr/>
            </p:nvSpPr>
            <p:spPr>
              <a:xfrm rot="5400000">
                <a:off x="5864163" y="1332568"/>
                <a:ext cx="242449" cy="21452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00" name="Rectangle 99">
                <a:extLst>
                  <a:ext uri="{FF2B5EF4-FFF2-40B4-BE49-F238E27FC236}">
                    <a16:creationId xmlns:a16="http://schemas.microsoft.com/office/drawing/2014/main" id="{47D3A6E4-D227-49EB-92E2-59BA1EA13159}"/>
                  </a:ext>
                </a:extLst>
              </p:cNvPr>
              <p:cNvSpPr/>
              <p:nvPr/>
            </p:nvSpPr>
            <p:spPr>
              <a:xfrm>
                <a:off x="4240110" y="2705977"/>
                <a:ext cx="514553" cy="1400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grpSp>
        <p:grpSp>
          <p:nvGrpSpPr>
            <p:cNvPr id="101" name="Group 100">
              <a:extLst>
                <a:ext uri="{FF2B5EF4-FFF2-40B4-BE49-F238E27FC236}">
                  <a16:creationId xmlns:a16="http://schemas.microsoft.com/office/drawing/2014/main" id="{3DD29CB8-778C-4A7E-B6DA-2B1742D265D8}"/>
                </a:ext>
              </a:extLst>
            </p:cNvPr>
            <p:cNvGrpSpPr/>
            <p:nvPr/>
          </p:nvGrpSpPr>
          <p:grpSpPr>
            <a:xfrm>
              <a:off x="-1740895" y="2501419"/>
              <a:ext cx="3850517" cy="4350802"/>
              <a:chOff x="326660" y="-8238"/>
              <a:chExt cx="3464445" cy="4350802"/>
            </a:xfrm>
          </p:grpSpPr>
          <p:sp>
            <p:nvSpPr>
              <p:cNvPr id="102" name="Rectangle 101">
                <a:extLst>
                  <a:ext uri="{FF2B5EF4-FFF2-40B4-BE49-F238E27FC236}">
                    <a16:creationId xmlns:a16="http://schemas.microsoft.com/office/drawing/2014/main" id="{FF8ECF35-CF58-43D8-A03A-5FE8544A266B}"/>
                  </a:ext>
                </a:extLst>
              </p:cNvPr>
              <p:cNvSpPr/>
              <p:nvPr/>
            </p:nvSpPr>
            <p:spPr>
              <a:xfrm>
                <a:off x="955031" y="2027110"/>
                <a:ext cx="2176064" cy="216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03" name="Rectangle 102">
                <a:extLst>
                  <a:ext uri="{FF2B5EF4-FFF2-40B4-BE49-F238E27FC236}">
                    <a16:creationId xmlns:a16="http://schemas.microsoft.com/office/drawing/2014/main" id="{FF8ECF35-CF58-43D8-A03A-5FE8544A266B}"/>
                  </a:ext>
                </a:extLst>
              </p:cNvPr>
              <p:cNvSpPr/>
              <p:nvPr/>
            </p:nvSpPr>
            <p:spPr>
              <a:xfrm>
                <a:off x="955031" y="2239535"/>
                <a:ext cx="2176064" cy="2068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04" name="Rectangle 103">
                <a:extLst>
                  <a:ext uri="{FF2B5EF4-FFF2-40B4-BE49-F238E27FC236}">
                    <a16:creationId xmlns:a16="http://schemas.microsoft.com/office/drawing/2014/main" id="{FF8ECF35-CF58-43D8-A03A-5FE8544A266B}"/>
                  </a:ext>
                </a:extLst>
              </p:cNvPr>
              <p:cNvSpPr/>
              <p:nvPr/>
            </p:nvSpPr>
            <p:spPr>
              <a:xfrm>
                <a:off x="326660" y="-8238"/>
                <a:ext cx="3157359" cy="20353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grpSp>
            <p:nvGrpSpPr>
              <p:cNvPr id="105" name="Group 104"/>
              <p:cNvGrpSpPr/>
              <p:nvPr/>
            </p:nvGrpSpPr>
            <p:grpSpPr>
              <a:xfrm>
                <a:off x="326660" y="2446281"/>
                <a:ext cx="3464445" cy="1896283"/>
                <a:chOff x="497171" y="2446281"/>
                <a:chExt cx="3464445" cy="1896283"/>
              </a:xfrm>
            </p:grpSpPr>
            <p:sp>
              <p:nvSpPr>
                <p:cNvPr id="106" name="Rectangle 105"/>
                <p:cNvSpPr/>
                <p:nvPr/>
              </p:nvSpPr>
              <p:spPr>
                <a:xfrm>
                  <a:off x="497171" y="2446281"/>
                  <a:ext cx="3161916" cy="18962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07" name="Rectangle 106"/>
                <p:cNvSpPr/>
                <p:nvPr/>
              </p:nvSpPr>
              <p:spPr>
                <a:xfrm>
                  <a:off x="3659087" y="2724851"/>
                  <a:ext cx="302529" cy="14000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grpSp>
        </p:grpSp>
        <p:cxnSp>
          <p:nvCxnSpPr>
            <p:cNvPr id="108" name="Straight Arrow Connector 107">
              <a:extLst>
                <a:ext uri="{FF2B5EF4-FFF2-40B4-BE49-F238E27FC236}">
                  <a16:creationId xmlns:a16="http://schemas.microsoft.com/office/drawing/2014/main" id="{30AD2B9B-64B2-4F8A-8BA3-3D5BA859AC6B}"/>
                </a:ext>
              </a:extLst>
            </p:cNvPr>
            <p:cNvCxnSpPr>
              <a:cxnSpLocks/>
            </p:cNvCxnSpPr>
            <p:nvPr/>
          </p:nvCxnSpPr>
          <p:spPr>
            <a:xfrm>
              <a:off x="-106723" y="3895411"/>
              <a:ext cx="0" cy="1555001"/>
            </a:xfrm>
            <a:prstGeom prst="straightConnector1">
              <a:avLst/>
            </a:prstGeom>
            <a:ln w="76200" cmpd="sng">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41D69F8-1C98-4A01-95D1-ABD1D10BDD7D}"/>
                </a:ext>
              </a:extLst>
            </p:cNvPr>
            <p:cNvSpPr txBox="1"/>
            <p:nvPr/>
          </p:nvSpPr>
          <p:spPr>
            <a:xfrm>
              <a:off x="-1369318" y="4927192"/>
              <a:ext cx="1248614" cy="521014"/>
            </a:xfrm>
            <a:prstGeom prst="rect">
              <a:avLst/>
            </a:prstGeom>
            <a:noFill/>
          </p:spPr>
          <p:txBody>
            <a:bodyPr wrap="square" rtlCol="0">
              <a:spAutoFit/>
            </a:bodyPr>
            <a:lstStyle/>
            <a:p>
              <a:pPr algn="ctr"/>
              <a:r>
                <a:rPr lang="en-GB" sz="700" dirty="0"/>
                <a:t>Image Stream</a:t>
              </a:r>
            </a:p>
            <a:p>
              <a:pPr algn="ctr"/>
              <a:r>
                <a:rPr lang="en-GB" sz="700" dirty="0"/>
                <a:t>▼</a:t>
              </a:r>
            </a:p>
          </p:txBody>
        </p:sp>
        <p:sp>
          <p:nvSpPr>
            <p:cNvPr id="110" name="Flowchart: Delay 109">
              <a:extLst>
                <a:ext uri="{FF2B5EF4-FFF2-40B4-BE49-F238E27FC236}">
                  <a16:creationId xmlns:a16="http://schemas.microsoft.com/office/drawing/2014/main" id="{4FFA08B9-25E3-46A3-8F38-170EF9FDDAA3}"/>
                </a:ext>
              </a:extLst>
            </p:cNvPr>
            <p:cNvSpPr/>
            <p:nvPr/>
          </p:nvSpPr>
          <p:spPr>
            <a:xfrm rot="5400000">
              <a:off x="3355511" y="2489362"/>
              <a:ext cx="1036149" cy="1898064"/>
            </a:xfrm>
            <a:prstGeom prst="flowChartDelay">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111" name="Straight Arrow Connector 110">
              <a:extLst>
                <a:ext uri="{FF2B5EF4-FFF2-40B4-BE49-F238E27FC236}">
                  <a16:creationId xmlns:a16="http://schemas.microsoft.com/office/drawing/2014/main" id="{6499CFC4-90F7-4835-AE26-D8AB856D5641}"/>
                </a:ext>
              </a:extLst>
            </p:cNvPr>
            <p:cNvCxnSpPr>
              <a:cxnSpLocks/>
            </p:cNvCxnSpPr>
            <p:nvPr/>
          </p:nvCxnSpPr>
          <p:spPr>
            <a:xfrm flipH="1" flipV="1">
              <a:off x="3850030" y="3934483"/>
              <a:ext cx="20310" cy="1515930"/>
            </a:xfrm>
            <a:prstGeom prst="straightConnector1">
              <a:avLst/>
            </a:prstGeom>
            <a:ln w="76200">
              <a:solidFill>
                <a:schemeClr val="accent6">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58B10D6-A0B4-4434-AACB-C474B6F3546A}"/>
                </a:ext>
              </a:extLst>
            </p:cNvPr>
            <p:cNvSpPr txBox="1"/>
            <p:nvPr/>
          </p:nvSpPr>
          <p:spPr>
            <a:xfrm>
              <a:off x="2999323" y="3934482"/>
              <a:ext cx="808036" cy="521014"/>
            </a:xfrm>
            <a:prstGeom prst="rect">
              <a:avLst/>
            </a:prstGeom>
            <a:noFill/>
          </p:spPr>
          <p:txBody>
            <a:bodyPr wrap="square" rtlCol="0">
              <a:spAutoFit/>
            </a:bodyPr>
            <a:lstStyle/>
            <a:p>
              <a:pPr algn="ctr"/>
              <a:r>
                <a:rPr lang="en-GB" sz="700" dirty="0"/>
                <a:t>▲</a:t>
              </a:r>
            </a:p>
            <a:p>
              <a:pPr algn="ctr"/>
              <a:r>
                <a:rPr lang="en-GB" sz="700" dirty="0"/>
                <a:t>Frame</a:t>
              </a:r>
            </a:p>
          </p:txBody>
        </p:sp>
        <p:sp>
          <p:nvSpPr>
            <p:cNvPr id="113" name="TextBox 112">
              <a:extLst>
                <a:ext uri="{FF2B5EF4-FFF2-40B4-BE49-F238E27FC236}">
                  <a16:creationId xmlns:a16="http://schemas.microsoft.com/office/drawing/2014/main" id="{BAB3948D-F827-44D1-B40E-A737164AC616}"/>
                </a:ext>
              </a:extLst>
            </p:cNvPr>
            <p:cNvSpPr txBox="1"/>
            <p:nvPr/>
          </p:nvSpPr>
          <p:spPr>
            <a:xfrm>
              <a:off x="3036442" y="2988087"/>
              <a:ext cx="1674300" cy="885723"/>
            </a:xfrm>
            <a:prstGeom prst="rect">
              <a:avLst/>
            </a:prstGeom>
            <a:noFill/>
          </p:spPr>
          <p:txBody>
            <a:bodyPr wrap="none" rtlCol="0">
              <a:spAutoFit/>
            </a:bodyPr>
            <a:lstStyle/>
            <a:p>
              <a:pPr algn="ctr"/>
              <a:r>
                <a:rPr lang="en-GB" sz="1400" b="1" dirty="0">
                  <a:solidFill>
                    <a:schemeClr val="bg2"/>
                  </a:solidFill>
                  <a:effectLst>
                    <a:glow rad="101600">
                      <a:schemeClr val="tx1">
                        <a:alpha val="60000"/>
                      </a:schemeClr>
                    </a:glow>
                  </a:effectLst>
                </a:rPr>
                <a:t>Download </a:t>
              </a:r>
            </a:p>
            <a:p>
              <a:pPr algn="ctr"/>
              <a:r>
                <a:rPr lang="en-GB" sz="1400" b="1" dirty="0">
                  <a:solidFill>
                    <a:schemeClr val="bg2"/>
                  </a:solidFill>
                  <a:effectLst>
                    <a:glow rad="101600">
                      <a:schemeClr val="tx1">
                        <a:alpha val="60000"/>
                      </a:schemeClr>
                    </a:glow>
                  </a:effectLst>
                </a:rPr>
                <a:t>Updates</a:t>
              </a:r>
            </a:p>
          </p:txBody>
        </p:sp>
        <p:sp>
          <p:nvSpPr>
            <p:cNvPr id="118" name="Rectangle 117">
              <a:extLst>
                <a:ext uri="{FF2B5EF4-FFF2-40B4-BE49-F238E27FC236}">
                  <a16:creationId xmlns:a16="http://schemas.microsoft.com/office/drawing/2014/main" id="{FF8ECF35-CF58-43D8-A03A-5FE8544A266B}"/>
                </a:ext>
              </a:extLst>
            </p:cNvPr>
            <p:cNvSpPr/>
            <p:nvPr/>
          </p:nvSpPr>
          <p:spPr>
            <a:xfrm>
              <a:off x="10734332" y="2027110"/>
              <a:ext cx="2176064" cy="2163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19" name="Rectangle 118">
              <a:extLst>
                <a:ext uri="{FF2B5EF4-FFF2-40B4-BE49-F238E27FC236}">
                  <a16:creationId xmlns:a16="http://schemas.microsoft.com/office/drawing/2014/main" id="{FF8ECF35-CF58-43D8-A03A-5FE8544A266B}"/>
                </a:ext>
              </a:extLst>
            </p:cNvPr>
            <p:cNvSpPr/>
            <p:nvPr/>
          </p:nvSpPr>
          <p:spPr>
            <a:xfrm>
              <a:off x="10734332" y="2239535"/>
              <a:ext cx="2176064" cy="206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20" name="Rectangle 119">
              <a:extLst>
                <a:ext uri="{FF2B5EF4-FFF2-40B4-BE49-F238E27FC236}">
                  <a16:creationId xmlns:a16="http://schemas.microsoft.com/office/drawing/2014/main" id="{FF8ECF35-CF58-43D8-A03A-5FE8544A266B}"/>
                </a:ext>
              </a:extLst>
            </p:cNvPr>
            <p:cNvSpPr/>
            <p:nvPr/>
          </p:nvSpPr>
          <p:spPr>
            <a:xfrm flipH="1">
              <a:off x="9884620" y="2724851"/>
              <a:ext cx="354905" cy="1400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21" name="Rectangle 120">
              <a:extLst>
                <a:ext uri="{FF2B5EF4-FFF2-40B4-BE49-F238E27FC236}">
                  <a16:creationId xmlns:a16="http://schemas.microsoft.com/office/drawing/2014/main" id="{E67295A5-CD9B-42DF-A06B-173F8F469F8E}"/>
                </a:ext>
              </a:extLst>
            </p:cNvPr>
            <p:cNvSpPr/>
            <p:nvPr/>
          </p:nvSpPr>
          <p:spPr>
            <a:xfrm>
              <a:off x="9888885" y="5259519"/>
              <a:ext cx="373826" cy="1400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22" name="Rectangle 121">
              <a:extLst>
                <a:ext uri="{FF2B5EF4-FFF2-40B4-BE49-F238E27FC236}">
                  <a16:creationId xmlns:a16="http://schemas.microsoft.com/office/drawing/2014/main" id="{FF8ECF35-CF58-43D8-A03A-5FE8544A266B}"/>
                </a:ext>
              </a:extLst>
            </p:cNvPr>
            <p:cNvSpPr/>
            <p:nvPr/>
          </p:nvSpPr>
          <p:spPr>
            <a:xfrm>
              <a:off x="10239523" y="-8238"/>
              <a:ext cx="3157359" cy="2035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23" name="Rectangle 122">
              <a:extLst>
                <a:ext uri="{FF2B5EF4-FFF2-40B4-BE49-F238E27FC236}">
                  <a16:creationId xmlns:a16="http://schemas.microsoft.com/office/drawing/2014/main" id="{FF8ECF35-CF58-43D8-A03A-5FE8544A266B}"/>
                </a:ext>
              </a:extLst>
            </p:cNvPr>
            <p:cNvSpPr/>
            <p:nvPr/>
          </p:nvSpPr>
          <p:spPr>
            <a:xfrm>
              <a:off x="10239523" y="2446281"/>
              <a:ext cx="3157359" cy="18901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24" name="Rectangle 123">
              <a:extLst>
                <a:ext uri="{FF2B5EF4-FFF2-40B4-BE49-F238E27FC236}">
                  <a16:creationId xmlns:a16="http://schemas.microsoft.com/office/drawing/2014/main" id="{E67295A5-CD9B-42DF-A06B-173F8F469F8E}"/>
                </a:ext>
              </a:extLst>
            </p:cNvPr>
            <p:cNvSpPr/>
            <p:nvPr/>
          </p:nvSpPr>
          <p:spPr>
            <a:xfrm>
              <a:off x="10239523" y="5055320"/>
              <a:ext cx="3134172" cy="17969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25" name="Flowchart: Manual Input 124">
              <a:extLst>
                <a:ext uri="{FF2B5EF4-FFF2-40B4-BE49-F238E27FC236}">
                  <a16:creationId xmlns:a16="http://schemas.microsoft.com/office/drawing/2014/main" id="{BA5F8287-28B2-4933-91CE-CCF8DA7FDCDF}"/>
                </a:ext>
              </a:extLst>
            </p:cNvPr>
            <p:cNvSpPr/>
            <p:nvPr/>
          </p:nvSpPr>
          <p:spPr>
            <a:xfrm rot="10800000" flipH="1">
              <a:off x="-1028151" y="5450413"/>
              <a:ext cx="1820745" cy="976488"/>
            </a:xfrm>
            <a:prstGeom prst="flowChartManualInpu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26" name="TextBox 125">
              <a:extLst>
                <a:ext uri="{FF2B5EF4-FFF2-40B4-BE49-F238E27FC236}">
                  <a16:creationId xmlns:a16="http://schemas.microsoft.com/office/drawing/2014/main" id="{751537D2-5CA2-46E9-98DA-5D0BC05C4061}"/>
                </a:ext>
              </a:extLst>
            </p:cNvPr>
            <p:cNvSpPr txBox="1"/>
            <p:nvPr/>
          </p:nvSpPr>
          <p:spPr>
            <a:xfrm>
              <a:off x="-1007655" y="5643643"/>
              <a:ext cx="1901377" cy="521014"/>
            </a:xfrm>
            <a:prstGeom prst="rect">
              <a:avLst/>
            </a:prstGeom>
            <a:noFill/>
          </p:spPr>
          <p:txBody>
            <a:bodyPr wrap="none" rtlCol="0">
              <a:spAutoFit/>
            </a:bodyPr>
            <a:lstStyle/>
            <a:p>
              <a:r>
                <a:rPr lang="en-GB" sz="1400" b="1" dirty="0">
                  <a:solidFill>
                    <a:schemeClr val="bg2"/>
                  </a:solidFill>
                  <a:effectLst>
                    <a:glow rad="101600">
                      <a:schemeClr val="tx1">
                        <a:alpha val="60000"/>
                      </a:schemeClr>
                    </a:glow>
                  </a:effectLst>
                </a:rPr>
                <a:t>Raspberry Pi</a:t>
              </a:r>
            </a:p>
          </p:txBody>
        </p:sp>
        <p:sp>
          <p:nvSpPr>
            <p:cNvPr id="127" name="Rectangle 126">
              <a:extLst>
                <a:ext uri="{FF2B5EF4-FFF2-40B4-BE49-F238E27FC236}">
                  <a16:creationId xmlns:a16="http://schemas.microsoft.com/office/drawing/2014/main" id="{ADD36DBD-8DDC-434F-9125-A76A4D4E0292}"/>
                </a:ext>
              </a:extLst>
            </p:cNvPr>
            <p:cNvSpPr/>
            <p:nvPr/>
          </p:nvSpPr>
          <p:spPr>
            <a:xfrm>
              <a:off x="6930747" y="2940756"/>
              <a:ext cx="1831960" cy="9764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28" name="TextBox 127">
              <a:extLst>
                <a:ext uri="{FF2B5EF4-FFF2-40B4-BE49-F238E27FC236}">
                  <a16:creationId xmlns:a16="http://schemas.microsoft.com/office/drawing/2014/main" id="{ED06F2CA-B022-4B57-93BA-3A4A5FD519CB}"/>
                </a:ext>
              </a:extLst>
            </p:cNvPr>
            <p:cNvSpPr txBox="1"/>
            <p:nvPr/>
          </p:nvSpPr>
          <p:spPr>
            <a:xfrm>
              <a:off x="7213864" y="3013499"/>
              <a:ext cx="1265739" cy="885723"/>
            </a:xfrm>
            <a:prstGeom prst="rect">
              <a:avLst/>
            </a:prstGeom>
            <a:noFill/>
          </p:spPr>
          <p:txBody>
            <a:bodyPr wrap="none" rtlCol="0">
              <a:spAutoFit/>
            </a:bodyPr>
            <a:lstStyle/>
            <a:p>
              <a:pPr algn="ctr"/>
              <a:r>
                <a:rPr lang="en-GB" sz="1400" b="1" dirty="0">
                  <a:solidFill>
                    <a:schemeClr val="bg2"/>
                  </a:solidFill>
                  <a:effectLst>
                    <a:glow rad="101600">
                      <a:schemeClr val="tx1">
                        <a:alpha val="60000"/>
                      </a:schemeClr>
                    </a:glow>
                  </a:effectLst>
                </a:rPr>
                <a:t>Data</a:t>
              </a:r>
            </a:p>
            <a:p>
              <a:pPr algn="ctr"/>
              <a:r>
                <a:rPr lang="en-GB" sz="1400" b="1" dirty="0">
                  <a:solidFill>
                    <a:schemeClr val="bg2"/>
                  </a:solidFill>
                  <a:effectLst>
                    <a:glow rad="101600">
                      <a:schemeClr val="tx1">
                        <a:alpha val="60000"/>
                      </a:schemeClr>
                    </a:glow>
                  </a:effectLst>
                </a:rPr>
                <a:t>Storage</a:t>
              </a:r>
            </a:p>
          </p:txBody>
        </p:sp>
        <p:cxnSp>
          <p:nvCxnSpPr>
            <p:cNvPr id="129" name="Straight Arrow Connector 128">
              <a:extLst>
                <a:ext uri="{FF2B5EF4-FFF2-40B4-BE49-F238E27FC236}">
                  <a16:creationId xmlns:a16="http://schemas.microsoft.com/office/drawing/2014/main" id="{63C8345C-A17E-44D4-B240-B3C2E331255D}"/>
                </a:ext>
              </a:extLst>
            </p:cNvPr>
            <p:cNvCxnSpPr>
              <a:cxnSpLocks/>
            </p:cNvCxnSpPr>
            <p:nvPr/>
          </p:nvCxnSpPr>
          <p:spPr>
            <a:xfrm>
              <a:off x="4774407" y="3443756"/>
              <a:ext cx="2156340" cy="0"/>
            </a:xfrm>
            <a:prstGeom prst="straightConnector1">
              <a:avLst/>
            </a:prstGeom>
            <a:ln w="76200">
              <a:solidFill>
                <a:schemeClr val="accent6">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1ADC0E6E-5955-4431-A055-13C603AF1C44}"/>
                </a:ext>
              </a:extLst>
            </p:cNvPr>
            <p:cNvSpPr txBox="1"/>
            <p:nvPr/>
          </p:nvSpPr>
          <p:spPr>
            <a:xfrm>
              <a:off x="5793179" y="3547774"/>
              <a:ext cx="1218055" cy="338659"/>
            </a:xfrm>
            <a:prstGeom prst="rect">
              <a:avLst/>
            </a:prstGeom>
            <a:noFill/>
          </p:spPr>
          <p:txBody>
            <a:bodyPr wrap="square" rtlCol="0">
              <a:spAutoFit/>
            </a:bodyPr>
            <a:lstStyle/>
            <a:p>
              <a:pPr algn="r"/>
              <a:r>
                <a:rPr lang="en-GB" sz="700" dirty="0"/>
                <a:t>Frame +BG ►</a:t>
              </a:r>
            </a:p>
          </p:txBody>
        </p:sp>
        <p:sp>
          <p:nvSpPr>
            <p:cNvPr id="131" name="Flowchart: Alternate Process 130">
              <a:extLst>
                <a:ext uri="{FF2B5EF4-FFF2-40B4-BE49-F238E27FC236}">
                  <a16:creationId xmlns:a16="http://schemas.microsoft.com/office/drawing/2014/main" id="{788ACF15-712D-427B-85E3-BFDE6D2778B7}"/>
                </a:ext>
              </a:extLst>
            </p:cNvPr>
            <p:cNvSpPr/>
            <p:nvPr/>
          </p:nvSpPr>
          <p:spPr>
            <a:xfrm>
              <a:off x="6930751" y="5450413"/>
              <a:ext cx="1831960" cy="1200330"/>
            </a:xfrm>
            <a:prstGeom prst="flowChartAlternateProcess">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32" name="TextBox 131">
              <a:extLst>
                <a:ext uri="{FF2B5EF4-FFF2-40B4-BE49-F238E27FC236}">
                  <a16:creationId xmlns:a16="http://schemas.microsoft.com/office/drawing/2014/main" id="{74812398-B0DB-4253-BDA5-F09C7A7449E7}"/>
                </a:ext>
              </a:extLst>
            </p:cNvPr>
            <p:cNvSpPr txBox="1"/>
            <p:nvPr/>
          </p:nvSpPr>
          <p:spPr>
            <a:xfrm>
              <a:off x="6929202" y="5441021"/>
              <a:ext cx="1835055" cy="1250433"/>
            </a:xfrm>
            <a:prstGeom prst="rect">
              <a:avLst/>
            </a:prstGeom>
            <a:noFill/>
          </p:spPr>
          <p:txBody>
            <a:bodyPr wrap="none" rtlCol="0">
              <a:spAutoFit/>
            </a:bodyPr>
            <a:lstStyle/>
            <a:p>
              <a:pPr algn="ctr"/>
              <a:r>
                <a:rPr lang="en-GB" sz="1400" b="1" dirty="0">
                  <a:solidFill>
                    <a:schemeClr val="bg2"/>
                  </a:solidFill>
                  <a:effectLst>
                    <a:glow rad="101600">
                      <a:schemeClr val="tx1">
                        <a:alpha val="60000"/>
                      </a:schemeClr>
                    </a:glow>
                  </a:effectLst>
                </a:rPr>
                <a:t>Foreground </a:t>
              </a:r>
            </a:p>
            <a:p>
              <a:pPr algn="ctr"/>
              <a:r>
                <a:rPr lang="en-GB" sz="1400" b="1" dirty="0">
                  <a:solidFill>
                    <a:schemeClr val="bg2"/>
                  </a:solidFill>
                  <a:effectLst>
                    <a:glow rad="101600">
                      <a:schemeClr val="tx1">
                        <a:alpha val="60000"/>
                      </a:schemeClr>
                    </a:glow>
                  </a:effectLst>
                </a:rPr>
                <a:t>Extraction </a:t>
              </a:r>
            </a:p>
            <a:p>
              <a:pPr algn="ctr"/>
              <a:r>
                <a:rPr lang="en-GB" sz="1400" b="1" dirty="0">
                  <a:solidFill>
                    <a:schemeClr val="bg2"/>
                  </a:solidFill>
                  <a:effectLst>
                    <a:glow rad="101600">
                      <a:schemeClr val="tx1">
                        <a:alpha val="60000"/>
                      </a:schemeClr>
                    </a:glow>
                  </a:effectLst>
                </a:rPr>
                <a:t>System</a:t>
              </a:r>
            </a:p>
          </p:txBody>
        </p:sp>
        <p:sp>
          <p:nvSpPr>
            <p:cNvPr id="133" name="Arrow: Chevron 51">
              <a:extLst>
                <a:ext uri="{FF2B5EF4-FFF2-40B4-BE49-F238E27FC236}">
                  <a16:creationId xmlns:a16="http://schemas.microsoft.com/office/drawing/2014/main" id="{842C5092-8294-4030-A526-A8C839E4F69D}"/>
                </a:ext>
              </a:extLst>
            </p:cNvPr>
            <p:cNvSpPr/>
            <p:nvPr/>
          </p:nvSpPr>
          <p:spPr>
            <a:xfrm rot="5400000">
              <a:off x="11308716" y="5294053"/>
              <a:ext cx="1085130" cy="1628250"/>
            </a:xfrm>
            <a:prstGeom prst="chevron">
              <a:avLst>
                <a:gd name="adj" fmla="val 21142"/>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34" name="TextBox 133">
              <a:extLst>
                <a:ext uri="{FF2B5EF4-FFF2-40B4-BE49-F238E27FC236}">
                  <a16:creationId xmlns:a16="http://schemas.microsoft.com/office/drawing/2014/main" id="{5D685C8E-8026-4C55-BE1C-CC18B646995B}"/>
                </a:ext>
              </a:extLst>
            </p:cNvPr>
            <p:cNvSpPr txBox="1"/>
            <p:nvPr/>
          </p:nvSpPr>
          <p:spPr>
            <a:xfrm>
              <a:off x="11057286" y="5692679"/>
              <a:ext cx="1588006" cy="885723"/>
            </a:xfrm>
            <a:prstGeom prst="rect">
              <a:avLst/>
            </a:prstGeom>
            <a:noFill/>
          </p:spPr>
          <p:txBody>
            <a:bodyPr wrap="none" rtlCol="0">
              <a:spAutoFit/>
            </a:bodyPr>
            <a:lstStyle/>
            <a:p>
              <a:pPr algn="ctr"/>
              <a:r>
                <a:rPr lang="en-GB" sz="1400" b="1" dirty="0">
                  <a:solidFill>
                    <a:schemeClr val="bg2"/>
                  </a:solidFill>
                  <a:effectLst>
                    <a:glow rad="101600">
                      <a:schemeClr val="tx1">
                        <a:alpha val="60000"/>
                      </a:schemeClr>
                    </a:glow>
                  </a:effectLst>
                </a:rPr>
                <a:t>Google </a:t>
              </a:r>
            </a:p>
            <a:p>
              <a:pPr algn="ctr"/>
              <a:r>
                <a:rPr lang="en-GB" sz="1400" b="1" dirty="0">
                  <a:solidFill>
                    <a:schemeClr val="bg2"/>
                  </a:solidFill>
                  <a:effectLst>
                    <a:glow rad="101600">
                      <a:schemeClr val="tx1">
                        <a:alpha val="60000"/>
                      </a:schemeClr>
                    </a:glow>
                  </a:effectLst>
                </a:rPr>
                <a:t>Vision API</a:t>
              </a:r>
            </a:p>
          </p:txBody>
        </p:sp>
        <p:cxnSp>
          <p:nvCxnSpPr>
            <p:cNvPr id="135" name="Straight Arrow Connector 134">
              <a:extLst>
                <a:ext uri="{FF2B5EF4-FFF2-40B4-BE49-F238E27FC236}">
                  <a16:creationId xmlns:a16="http://schemas.microsoft.com/office/drawing/2014/main" id="{D93FAD61-E741-499C-820D-AF2A26A6E4DB}"/>
                </a:ext>
              </a:extLst>
            </p:cNvPr>
            <p:cNvCxnSpPr>
              <a:cxnSpLocks/>
            </p:cNvCxnSpPr>
            <p:nvPr/>
          </p:nvCxnSpPr>
          <p:spPr>
            <a:xfrm flipV="1">
              <a:off x="7876899" y="3894130"/>
              <a:ext cx="0" cy="1546890"/>
            </a:xfrm>
            <a:prstGeom prst="straightConnector1">
              <a:avLst/>
            </a:prstGeom>
            <a:ln w="76200">
              <a:solidFill>
                <a:schemeClr val="accent6">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B32A810F-BF6B-4000-9AFD-8B8D42D80E47}"/>
                </a:ext>
              </a:extLst>
            </p:cNvPr>
            <p:cNvSpPr txBox="1"/>
            <p:nvPr/>
          </p:nvSpPr>
          <p:spPr>
            <a:xfrm>
              <a:off x="8762707" y="6050579"/>
              <a:ext cx="1083912" cy="338659"/>
            </a:xfrm>
            <a:prstGeom prst="rect">
              <a:avLst/>
            </a:prstGeom>
            <a:noFill/>
          </p:spPr>
          <p:txBody>
            <a:bodyPr wrap="square" rtlCol="0">
              <a:spAutoFit/>
            </a:bodyPr>
            <a:lstStyle/>
            <a:p>
              <a:pPr algn="ctr"/>
              <a:r>
                <a:rPr lang="en-GB" sz="700" dirty="0"/>
                <a:t>◄ Labels</a:t>
              </a:r>
            </a:p>
          </p:txBody>
        </p:sp>
        <p:sp>
          <p:nvSpPr>
            <p:cNvPr id="137" name="TextBox 136">
              <a:extLst>
                <a:ext uri="{FF2B5EF4-FFF2-40B4-BE49-F238E27FC236}">
                  <a16:creationId xmlns:a16="http://schemas.microsoft.com/office/drawing/2014/main" id="{F0193D04-3208-4F06-BBA2-FE37BC71626F}"/>
                </a:ext>
              </a:extLst>
            </p:cNvPr>
            <p:cNvSpPr txBox="1"/>
            <p:nvPr/>
          </p:nvSpPr>
          <p:spPr>
            <a:xfrm>
              <a:off x="6911758" y="3926636"/>
              <a:ext cx="876088" cy="703368"/>
            </a:xfrm>
            <a:prstGeom prst="rect">
              <a:avLst/>
            </a:prstGeom>
            <a:noFill/>
          </p:spPr>
          <p:txBody>
            <a:bodyPr wrap="square" rtlCol="0">
              <a:spAutoFit/>
            </a:bodyPr>
            <a:lstStyle/>
            <a:p>
              <a:pPr algn="ctr"/>
              <a:r>
                <a:rPr lang="en-GB" sz="700" dirty="0"/>
                <a:t>▲</a:t>
              </a:r>
            </a:p>
            <a:p>
              <a:pPr algn="ctr"/>
              <a:r>
                <a:rPr lang="en-GB" sz="700" dirty="0"/>
                <a:t>Labelled Objects</a:t>
              </a:r>
            </a:p>
          </p:txBody>
        </p:sp>
        <p:sp>
          <p:nvSpPr>
            <p:cNvPr id="138" name="Rectangle 137">
              <a:extLst>
                <a:ext uri="{FF2B5EF4-FFF2-40B4-BE49-F238E27FC236}">
                  <a16:creationId xmlns:a16="http://schemas.microsoft.com/office/drawing/2014/main" id="{CF30EFBD-3437-4FDF-9081-13DBAAD65887}"/>
                </a:ext>
              </a:extLst>
            </p:cNvPr>
            <p:cNvSpPr/>
            <p:nvPr/>
          </p:nvSpPr>
          <p:spPr>
            <a:xfrm>
              <a:off x="10913816" y="2940756"/>
              <a:ext cx="1831960" cy="9764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39" name="TextBox 138">
              <a:extLst>
                <a:ext uri="{FF2B5EF4-FFF2-40B4-BE49-F238E27FC236}">
                  <a16:creationId xmlns:a16="http://schemas.microsoft.com/office/drawing/2014/main" id="{4E211EC3-F05E-4D22-B4D7-E50D6AC867AA}"/>
                </a:ext>
              </a:extLst>
            </p:cNvPr>
            <p:cNvSpPr txBox="1"/>
            <p:nvPr/>
          </p:nvSpPr>
          <p:spPr>
            <a:xfrm>
              <a:off x="11171477" y="3013499"/>
              <a:ext cx="1316645" cy="885723"/>
            </a:xfrm>
            <a:prstGeom prst="rect">
              <a:avLst/>
            </a:prstGeom>
            <a:noFill/>
          </p:spPr>
          <p:txBody>
            <a:bodyPr wrap="none" rtlCol="0">
              <a:spAutoFit/>
            </a:bodyPr>
            <a:lstStyle/>
            <a:p>
              <a:pPr algn="ctr"/>
              <a:r>
                <a:rPr lang="en-GB" sz="1400" b="1" dirty="0">
                  <a:solidFill>
                    <a:schemeClr val="bg2"/>
                  </a:solidFill>
                  <a:effectLst>
                    <a:glow rad="101600">
                      <a:schemeClr val="tx1">
                        <a:alpha val="60000"/>
                      </a:schemeClr>
                    </a:glow>
                  </a:effectLst>
                </a:rPr>
                <a:t>Robot </a:t>
              </a:r>
            </a:p>
            <a:p>
              <a:pPr algn="ctr"/>
              <a:r>
                <a:rPr lang="en-GB" sz="1400" b="1" dirty="0">
                  <a:solidFill>
                    <a:schemeClr val="bg2"/>
                  </a:solidFill>
                  <a:effectLst>
                    <a:glow rad="101600">
                      <a:schemeClr val="tx1">
                        <a:alpha val="60000"/>
                      </a:schemeClr>
                    </a:glow>
                  </a:effectLst>
                </a:rPr>
                <a:t>Handler</a:t>
              </a:r>
            </a:p>
          </p:txBody>
        </p:sp>
        <p:cxnSp>
          <p:nvCxnSpPr>
            <p:cNvPr id="140" name="Straight Arrow Connector 139">
              <a:extLst>
                <a:ext uri="{FF2B5EF4-FFF2-40B4-BE49-F238E27FC236}">
                  <a16:creationId xmlns:a16="http://schemas.microsoft.com/office/drawing/2014/main" id="{EF6A4085-3032-4ED6-B8C5-9D0D4489DE48}"/>
                </a:ext>
              </a:extLst>
            </p:cNvPr>
            <p:cNvCxnSpPr>
              <a:cxnSpLocks/>
            </p:cNvCxnSpPr>
            <p:nvPr/>
          </p:nvCxnSpPr>
          <p:spPr>
            <a:xfrm>
              <a:off x="8776688" y="3443756"/>
              <a:ext cx="2137128" cy="0"/>
            </a:xfrm>
            <a:prstGeom prst="straightConnector1">
              <a:avLst/>
            </a:prstGeom>
            <a:ln w="76200" cmpd="sng">
              <a:solidFill>
                <a:schemeClr val="accent6">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8762707" y="5857875"/>
              <a:ext cx="2274449" cy="382118"/>
              <a:chOff x="8762707" y="5857875"/>
              <a:chExt cx="2274449" cy="382118"/>
            </a:xfrm>
          </p:grpSpPr>
          <p:cxnSp>
            <p:nvCxnSpPr>
              <p:cNvPr id="142" name="Straight Connector 141"/>
              <p:cNvCxnSpPr/>
              <p:nvPr/>
            </p:nvCxnSpPr>
            <p:spPr>
              <a:xfrm>
                <a:off x="9905333" y="6050578"/>
                <a:ext cx="1131823" cy="0"/>
              </a:xfrm>
              <a:prstGeom prst="line">
                <a:avLst/>
              </a:prstGeom>
              <a:ln w="76200">
                <a:solidFill>
                  <a:schemeClr val="accent6">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8762707" y="6050578"/>
                <a:ext cx="961395" cy="0"/>
              </a:xfrm>
              <a:prstGeom prst="line">
                <a:avLst/>
              </a:prstGeom>
              <a:ln w="76200">
                <a:solidFill>
                  <a:schemeClr val="accent6">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144" name="Block Arc 143"/>
              <p:cNvSpPr/>
              <p:nvPr/>
            </p:nvSpPr>
            <p:spPr>
              <a:xfrm rot="16200000">
                <a:off x="9715809" y="5857875"/>
                <a:ext cx="382118" cy="382118"/>
              </a:xfrm>
              <a:prstGeom prst="blockArc">
                <a:avLst>
                  <a:gd name="adj1" fmla="val 10800000"/>
                  <a:gd name="adj2" fmla="val 9152"/>
                  <a:gd name="adj3" fmla="val 10583"/>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solidFill>
                    <a:schemeClr val="tx1"/>
                  </a:solidFill>
                </a:endParaRPr>
              </a:p>
            </p:txBody>
          </p:sp>
        </p:grpSp>
        <p:sp>
          <p:nvSpPr>
            <p:cNvPr id="145" name="TextBox 144">
              <a:extLst>
                <a:ext uri="{FF2B5EF4-FFF2-40B4-BE49-F238E27FC236}">
                  <a16:creationId xmlns:a16="http://schemas.microsoft.com/office/drawing/2014/main" id="{F0193D04-3208-4F06-BBA2-FE37BC71626F}"/>
                </a:ext>
              </a:extLst>
            </p:cNvPr>
            <p:cNvSpPr txBox="1"/>
            <p:nvPr/>
          </p:nvSpPr>
          <p:spPr>
            <a:xfrm>
              <a:off x="6948546" y="4726458"/>
              <a:ext cx="802510" cy="703368"/>
            </a:xfrm>
            <a:prstGeom prst="rect">
              <a:avLst/>
            </a:prstGeom>
            <a:noFill/>
          </p:spPr>
          <p:txBody>
            <a:bodyPr wrap="square" rtlCol="0">
              <a:spAutoFit/>
            </a:bodyPr>
            <a:lstStyle/>
            <a:p>
              <a:pPr algn="ctr"/>
              <a:r>
                <a:rPr lang="en-GB" sz="700" dirty="0"/>
                <a:t>BG + Frame</a:t>
              </a:r>
            </a:p>
            <a:p>
              <a:pPr algn="ctr"/>
              <a:r>
                <a:rPr lang="en-GB" sz="700" dirty="0"/>
                <a:t>▼</a:t>
              </a:r>
            </a:p>
          </p:txBody>
        </p:sp>
        <p:sp>
          <p:nvSpPr>
            <p:cNvPr id="146" name="TextBox 145">
              <a:extLst>
                <a:ext uri="{FF2B5EF4-FFF2-40B4-BE49-F238E27FC236}">
                  <a16:creationId xmlns:a16="http://schemas.microsoft.com/office/drawing/2014/main" id="{B32A810F-BF6B-4000-9AFD-8B8D42D80E47}"/>
                </a:ext>
              </a:extLst>
            </p:cNvPr>
            <p:cNvSpPr txBox="1"/>
            <p:nvPr/>
          </p:nvSpPr>
          <p:spPr>
            <a:xfrm>
              <a:off x="9751777" y="3547774"/>
              <a:ext cx="1276297" cy="338659"/>
            </a:xfrm>
            <a:prstGeom prst="rect">
              <a:avLst/>
            </a:prstGeom>
            <a:noFill/>
          </p:spPr>
          <p:txBody>
            <a:bodyPr wrap="square" rtlCol="0">
              <a:spAutoFit/>
            </a:bodyPr>
            <a:lstStyle/>
            <a:p>
              <a:pPr algn="ctr"/>
              <a:r>
                <a:rPr lang="en-GB" sz="700" dirty="0"/>
                <a:t>Instructions ►</a:t>
              </a:r>
            </a:p>
          </p:txBody>
        </p:sp>
        <p:sp>
          <p:nvSpPr>
            <p:cNvPr id="147" name="Rectangle 146">
              <a:extLst>
                <a:ext uri="{FF2B5EF4-FFF2-40B4-BE49-F238E27FC236}">
                  <a16:creationId xmlns:a16="http://schemas.microsoft.com/office/drawing/2014/main" id="{ADD36DBD-8DDC-434F-9125-A76A4D4E0292}"/>
                </a:ext>
              </a:extLst>
            </p:cNvPr>
            <p:cNvSpPr/>
            <p:nvPr/>
          </p:nvSpPr>
          <p:spPr>
            <a:xfrm>
              <a:off x="6930747" y="313220"/>
              <a:ext cx="1831960" cy="1190158"/>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b="1" dirty="0" smtClean="0">
                <a:solidFill>
                  <a:schemeClr val="bg2"/>
                </a:solidFill>
                <a:effectLst>
                  <a:glow rad="101600">
                    <a:schemeClr val="tx1">
                      <a:alpha val="60000"/>
                    </a:schemeClr>
                  </a:glow>
                </a:effectLst>
              </a:endParaRPr>
            </a:p>
          </p:txBody>
        </p:sp>
        <p:cxnSp>
          <p:nvCxnSpPr>
            <p:cNvPr id="149" name="Straight Arrow Connector 148">
              <a:extLst>
                <a:ext uri="{FF2B5EF4-FFF2-40B4-BE49-F238E27FC236}">
                  <a16:creationId xmlns:a16="http://schemas.microsoft.com/office/drawing/2014/main" id="{D93FAD61-E741-499C-820D-AF2A26A6E4DB}"/>
                </a:ext>
              </a:extLst>
            </p:cNvPr>
            <p:cNvCxnSpPr>
              <a:cxnSpLocks/>
            </p:cNvCxnSpPr>
            <p:nvPr/>
          </p:nvCxnSpPr>
          <p:spPr>
            <a:xfrm flipV="1">
              <a:off x="7876899" y="1503378"/>
              <a:ext cx="0" cy="1416941"/>
            </a:xfrm>
            <a:prstGeom prst="straightConnector1">
              <a:avLst/>
            </a:prstGeom>
            <a:ln w="76200">
              <a:solidFill>
                <a:schemeClr val="accent6">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F0193D04-3208-4F06-BBA2-FE37BC71626F}"/>
                </a:ext>
              </a:extLst>
            </p:cNvPr>
            <p:cNvSpPr txBox="1"/>
            <p:nvPr/>
          </p:nvSpPr>
          <p:spPr>
            <a:xfrm>
              <a:off x="6948546" y="1438097"/>
              <a:ext cx="802510" cy="521014"/>
            </a:xfrm>
            <a:prstGeom prst="rect">
              <a:avLst/>
            </a:prstGeom>
            <a:noFill/>
          </p:spPr>
          <p:txBody>
            <a:bodyPr wrap="square" rtlCol="0">
              <a:spAutoFit/>
            </a:bodyPr>
            <a:lstStyle/>
            <a:p>
              <a:pPr algn="ctr"/>
              <a:r>
                <a:rPr lang="en-GB" sz="700" dirty="0"/>
                <a:t>▲</a:t>
              </a:r>
            </a:p>
            <a:p>
              <a:pPr algn="ctr"/>
              <a:r>
                <a:rPr lang="en-GB" sz="700" dirty="0"/>
                <a:t>Objects</a:t>
              </a:r>
            </a:p>
          </p:txBody>
        </p:sp>
        <p:sp>
          <p:nvSpPr>
            <p:cNvPr id="151" name="TextBox 150">
              <a:extLst>
                <a:ext uri="{FF2B5EF4-FFF2-40B4-BE49-F238E27FC236}">
                  <a16:creationId xmlns:a16="http://schemas.microsoft.com/office/drawing/2014/main" id="{B32A810F-BF6B-4000-9AFD-8B8D42D80E47}"/>
                </a:ext>
              </a:extLst>
            </p:cNvPr>
            <p:cNvSpPr txBox="1"/>
            <p:nvPr/>
          </p:nvSpPr>
          <p:spPr>
            <a:xfrm>
              <a:off x="9895866" y="6050579"/>
              <a:ext cx="1083912" cy="338659"/>
            </a:xfrm>
            <a:prstGeom prst="rect">
              <a:avLst/>
            </a:prstGeom>
            <a:noFill/>
          </p:spPr>
          <p:txBody>
            <a:bodyPr wrap="square" rtlCol="0">
              <a:spAutoFit/>
            </a:bodyPr>
            <a:lstStyle/>
            <a:p>
              <a:pPr algn="ctr"/>
              <a:r>
                <a:rPr lang="en-GB" sz="700" dirty="0"/>
                <a:t>Object ►</a:t>
              </a:r>
            </a:p>
          </p:txBody>
        </p:sp>
        <p:grpSp>
          <p:nvGrpSpPr>
            <p:cNvPr id="152" name="Group 151">
              <a:extLst>
                <a:ext uri="{FF2B5EF4-FFF2-40B4-BE49-F238E27FC236}">
                  <a16:creationId xmlns:a16="http://schemas.microsoft.com/office/drawing/2014/main" id="{0EB7F6F5-EE0C-4A6A-91A8-4227CAAA66AD}"/>
                </a:ext>
              </a:extLst>
            </p:cNvPr>
            <p:cNvGrpSpPr/>
            <p:nvPr/>
          </p:nvGrpSpPr>
          <p:grpSpPr>
            <a:xfrm rot="16200000">
              <a:off x="11248582" y="16352"/>
              <a:ext cx="1156050" cy="1838344"/>
              <a:chOff x="6960847" y="403740"/>
              <a:chExt cx="3822539" cy="6078580"/>
            </a:xfrm>
            <a:solidFill>
              <a:schemeClr val="accent6">
                <a:lumMod val="75000"/>
              </a:schemeClr>
            </a:solidFill>
          </p:grpSpPr>
          <p:sp>
            <p:nvSpPr>
              <p:cNvPr id="153" name="Rectangle: Rounded Corners 15">
                <a:extLst>
                  <a:ext uri="{FF2B5EF4-FFF2-40B4-BE49-F238E27FC236}">
                    <a16:creationId xmlns:a16="http://schemas.microsoft.com/office/drawing/2014/main" id="{4910E712-7CCC-4036-BB7D-5C63E9E5FDAB}"/>
                  </a:ext>
                </a:extLst>
              </p:cNvPr>
              <p:cNvSpPr/>
              <p:nvPr/>
            </p:nvSpPr>
            <p:spPr>
              <a:xfrm rot="16200000">
                <a:off x="7295281" y="2966156"/>
                <a:ext cx="6050521" cy="92568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54" name="Rectangle: Rounded Corners 16">
                <a:extLst>
                  <a:ext uri="{FF2B5EF4-FFF2-40B4-BE49-F238E27FC236}">
                    <a16:creationId xmlns:a16="http://schemas.microsoft.com/office/drawing/2014/main" id="{203D6D70-B921-4172-8BB5-E3E2F3045288}"/>
                  </a:ext>
                </a:extLst>
              </p:cNvPr>
              <p:cNvSpPr/>
              <p:nvPr/>
            </p:nvSpPr>
            <p:spPr>
              <a:xfrm rot="5400000">
                <a:off x="4398431" y="2994215"/>
                <a:ext cx="6050521" cy="92568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55" name="Rectangle 154">
                <a:extLst>
                  <a:ext uri="{FF2B5EF4-FFF2-40B4-BE49-F238E27FC236}">
                    <a16:creationId xmlns:a16="http://schemas.microsoft.com/office/drawing/2014/main" id="{8F9E3AED-DA06-41E3-B4CB-F98B313D387C}"/>
                  </a:ext>
                </a:extLst>
              </p:cNvPr>
              <p:cNvSpPr/>
              <p:nvPr/>
            </p:nvSpPr>
            <p:spPr>
              <a:xfrm rot="16200000">
                <a:off x="6524490" y="2193194"/>
                <a:ext cx="4763911" cy="25277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grpSp>
        <p:cxnSp>
          <p:nvCxnSpPr>
            <p:cNvPr id="156" name="Straight Arrow Connector 155">
              <a:extLst>
                <a:ext uri="{FF2B5EF4-FFF2-40B4-BE49-F238E27FC236}">
                  <a16:creationId xmlns:a16="http://schemas.microsoft.com/office/drawing/2014/main" id="{D93FAD61-E741-499C-820D-AF2A26A6E4DB}"/>
                </a:ext>
              </a:extLst>
            </p:cNvPr>
            <p:cNvCxnSpPr>
              <a:cxnSpLocks/>
            </p:cNvCxnSpPr>
            <p:nvPr/>
          </p:nvCxnSpPr>
          <p:spPr>
            <a:xfrm flipV="1">
              <a:off x="11822364" y="1503379"/>
              <a:ext cx="0" cy="1437376"/>
            </a:xfrm>
            <a:prstGeom prst="straightConnector1">
              <a:avLst/>
            </a:prstGeom>
            <a:ln w="76200">
              <a:solidFill>
                <a:schemeClr val="accent6">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4E211EC3-F05E-4D22-B4D7-E50D6AC867AA}"/>
                </a:ext>
              </a:extLst>
            </p:cNvPr>
            <p:cNvSpPr txBox="1"/>
            <p:nvPr/>
          </p:nvSpPr>
          <p:spPr>
            <a:xfrm>
              <a:off x="11259611" y="682551"/>
              <a:ext cx="1140371" cy="521014"/>
            </a:xfrm>
            <a:prstGeom prst="rect">
              <a:avLst/>
            </a:prstGeom>
            <a:noFill/>
            <a:ln>
              <a:noFill/>
            </a:ln>
          </p:spPr>
          <p:txBody>
            <a:bodyPr wrap="none" rtlCol="0">
              <a:spAutoFit/>
            </a:bodyPr>
            <a:lstStyle/>
            <a:p>
              <a:pPr algn="ctr"/>
              <a:r>
                <a:rPr lang="en-GB" sz="1400" b="1" dirty="0">
                  <a:solidFill>
                    <a:schemeClr val="bg2"/>
                  </a:solidFill>
                  <a:effectLst>
                    <a:glow rad="101600">
                      <a:schemeClr val="tx1">
                        <a:alpha val="60000"/>
                      </a:schemeClr>
                    </a:glow>
                  </a:effectLst>
                </a:rPr>
                <a:t>Robot </a:t>
              </a:r>
            </a:p>
          </p:txBody>
        </p:sp>
        <p:sp>
          <p:nvSpPr>
            <p:cNvPr id="158" name="TextBox 157">
              <a:extLst>
                <a:ext uri="{FF2B5EF4-FFF2-40B4-BE49-F238E27FC236}">
                  <a16:creationId xmlns:a16="http://schemas.microsoft.com/office/drawing/2014/main" id="{F0193D04-3208-4F06-BBA2-FE37BC71626F}"/>
                </a:ext>
              </a:extLst>
            </p:cNvPr>
            <p:cNvSpPr txBox="1"/>
            <p:nvPr/>
          </p:nvSpPr>
          <p:spPr>
            <a:xfrm>
              <a:off x="6896952" y="2436442"/>
              <a:ext cx="905699" cy="521014"/>
            </a:xfrm>
            <a:prstGeom prst="rect">
              <a:avLst/>
            </a:prstGeom>
            <a:noFill/>
          </p:spPr>
          <p:txBody>
            <a:bodyPr wrap="square" rtlCol="0">
              <a:spAutoFit/>
            </a:bodyPr>
            <a:lstStyle/>
            <a:p>
              <a:pPr algn="ctr"/>
              <a:r>
                <a:rPr lang="en-GB" sz="700" dirty="0"/>
                <a:t>Position</a:t>
              </a:r>
            </a:p>
            <a:p>
              <a:pPr algn="ctr"/>
              <a:r>
                <a:rPr lang="en-GB" sz="700" dirty="0"/>
                <a:t>▼</a:t>
              </a:r>
            </a:p>
          </p:txBody>
        </p:sp>
        <p:sp>
          <p:nvSpPr>
            <p:cNvPr id="159" name="TextBox 158">
              <a:extLst>
                <a:ext uri="{FF2B5EF4-FFF2-40B4-BE49-F238E27FC236}">
                  <a16:creationId xmlns:a16="http://schemas.microsoft.com/office/drawing/2014/main" id="{F0193D04-3208-4F06-BBA2-FE37BC71626F}"/>
                </a:ext>
              </a:extLst>
            </p:cNvPr>
            <p:cNvSpPr txBox="1"/>
            <p:nvPr/>
          </p:nvSpPr>
          <p:spPr>
            <a:xfrm>
              <a:off x="10706458" y="1508158"/>
              <a:ext cx="1087509" cy="521014"/>
            </a:xfrm>
            <a:prstGeom prst="rect">
              <a:avLst/>
            </a:prstGeom>
            <a:noFill/>
          </p:spPr>
          <p:txBody>
            <a:bodyPr wrap="square" rtlCol="0">
              <a:spAutoFit/>
            </a:bodyPr>
            <a:lstStyle/>
            <a:p>
              <a:pPr algn="ctr"/>
              <a:r>
                <a:rPr lang="en-GB" sz="700" dirty="0"/>
                <a:t>▲</a:t>
              </a:r>
            </a:p>
            <a:p>
              <a:pPr algn="ctr"/>
              <a:r>
                <a:rPr lang="en-GB" sz="700" dirty="0"/>
                <a:t>Instruction</a:t>
              </a:r>
            </a:p>
          </p:txBody>
        </p:sp>
        <p:sp>
          <p:nvSpPr>
            <p:cNvPr id="160" name="Flowchart: Document 159">
              <a:extLst>
                <a:ext uri="{FF2B5EF4-FFF2-40B4-BE49-F238E27FC236}">
                  <a16:creationId xmlns:a16="http://schemas.microsoft.com/office/drawing/2014/main" id="{ADD36DBD-8DDC-434F-9125-A76A4D4E0292}"/>
                </a:ext>
              </a:extLst>
            </p:cNvPr>
            <p:cNvSpPr/>
            <p:nvPr/>
          </p:nvSpPr>
          <p:spPr>
            <a:xfrm>
              <a:off x="2960537" y="5450413"/>
              <a:ext cx="1831960" cy="976488"/>
            </a:xfrm>
            <a:prstGeom prst="flowChartDocumen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cxnSp>
          <p:nvCxnSpPr>
            <p:cNvPr id="161" name="Straight Arrow Connector 160">
              <a:extLst>
                <a:ext uri="{FF2B5EF4-FFF2-40B4-BE49-F238E27FC236}">
                  <a16:creationId xmlns:a16="http://schemas.microsoft.com/office/drawing/2014/main" id="{63C8345C-A17E-44D4-B240-B3C2E331255D}"/>
                </a:ext>
              </a:extLst>
            </p:cNvPr>
            <p:cNvCxnSpPr>
              <a:cxnSpLocks/>
            </p:cNvCxnSpPr>
            <p:nvPr/>
          </p:nvCxnSpPr>
          <p:spPr>
            <a:xfrm>
              <a:off x="792594" y="5953413"/>
              <a:ext cx="2156340" cy="0"/>
            </a:xfrm>
            <a:prstGeom prst="straightConnector1">
              <a:avLst/>
            </a:prstGeom>
            <a:ln w="76200">
              <a:solidFill>
                <a:schemeClr val="accent6">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1ADC0E6E-5955-4431-A055-13C603AF1C44}"/>
                </a:ext>
              </a:extLst>
            </p:cNvPr>
            <p:cNvSpPr txBox="1"/>
            <p:nvPr/>
          </p:nvSpPr>
          <p:spPr>
            <a:xfrm>
              <a:off x="2081564" y="6057431"/>
              <a:ext cx="883369" cy="521014"/>
            </a:xfrm>
            <a:prstGeom prst="rect">
              <a:avLst/>
            </a:prstGeom>
            <a:noFill/>
          </p:spPr>
          <p:txBody>
            <a:bodyPr wrap="square" rtlCol="0">
              <a:spAutoFit/>
            </a:bodyPr>
            <a:lstStyle/>
            <a:p>
              <a:pPr algn="r"/>
              <a:r>
                <a:rPr lang="en-GB" sz="700" dirty="0"/>
                <a:t>Frame ►</a:t>
              </a:r>
            </a:p>
          </p:txBody>
        </p:sp>
        <p:sp>
          <p:nvSpPr>
            <p:cNvPr id="163" name="TextBox 162">
              <a:extLst>
                <a:ext uri="{FF2B5EF4-FFF2-40B4-BE49-F238E27FC236}">
                  <a16:creationId xmlns:a16="http://schemas.microsoft.com/office/drawing/2014/main" id="{ED06F2CA-B022-4B57-93BA-3A4A5FD519CB}"/>
                </a:ext>
              </a:extLst>
            </p:cNvPr>
            <p:cNvSpPr txBox="1"/>
            <p:nvPr/>
          </p:nvSpPr>
          <p:spPr>
            <a:xfrm>
              <a:off x="3274640" y="5722579"/>
              <a:ext cx="1121157" cy="521014"/>
            </a:xfrm>
            <a:prstGeom prst="rect">
              <a:avLst/>
            </a:prstGeom>
            <a:noFill/>
          </p:spPr>
          <p:txBody>
            <a:bodyPr wrap="none" rtlCol="0">
              <a:spAutoFit/>
            </a:bodyPr>
            <a:lstStyle/>
            <a:p>
              <a:pPr algn="ctr"/>
              <a:r>
                <a:rPr lang="en-GB" sz="1400" b="1" dirty="0">
                  <a:solidFill>
                    <a:schemeClr val="bg2"/>
                  </a:solidFill>
                  <a:effectLst>
                    <a:glow rad="101600">
                      <a:schemeClr val="tx1">
                        <a:alpha val="60000"/>
                      </a:schemeClr>
                    </a:glow>
                  </a:effectLst>
                </a:rPr>
                <a:t>Server</a:t>
              </a:r>
            </a:p>
          </p:txBody>
        </p:sp>
        <p:sp>
          <p:nvSpPr>
            <p:cNvPr id="164" name="Right Triangle 163">
              <a:extLst>
                <a:ext uri="{FF2B5EF4-FFF2-40B4-BE49-F238E27FC236}">
                  <a16:creationId xmlns:a16="http://schemas.microsoft.com/office/drawing/2014/main" id="{464F1B2E-5DF7-46D5-BDFC-472B9191165F}"/>
                </a:ext>
              </a:extLst>
            </p:cNvPr>
            <p:cNvSpPr/>
            <p:nvPr/>
          </p:nvSpPr>
          <p:spPr>
            <a:xfrm>
              <a:off x="-318715" y="3007414"/>
              <a:ext cx="1684684" cy="894643"/>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66" name="Rectangle 165">
              <a:extLst>
                <a:ext uri="{FF2B5EF4-FFF2-40B4-BE49-F238E27FC236}">
                  <a16:creationId xmlns:a16="http://schemas.microsoft.com/office/drawing/2014/main" id="{B79BBEC3-300B-4F00-B147-759716F56CAB}"/>
                </a:ext>
              </a:extLst>
            </p:cNvPr>
            <p:cNvSpPr/>
            <p:nvPr/>
          </p:nvSpPr>
          <p:spPr>
            <a:xfrm>
              <a:off x="2955724" y="313220"/>
              <a:ext cx="1831960" cy="119015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67" name="TextBox 166">
              <a:extLst>
                <a:ext uri="{FF2B5EF4-FFF2-40B4-BE49-F238E27FC236}">
                  <a16:creationId xmlns:a16="http://schemas.microsoft.com/office/drawing/2014/main" id="{E2A4DFB0-8330-4380-8F72-AE0390F9C2D7}"/>
                </a:ext>
              </a:extLst>
            </p:cNvPr>
            <p:cNvSpPr txBox="1"/>
            <p:nvPr/>
          </p:nvSpPr>
          <p:spPr>
            <a:xfrm>
              <a:off x="2934386" y="476376"/>
              <a:ext cx="1874674" cy="885723"/>
            </a:xfrm>
            <a:prstGeom prst="rect">
              <a:avLst/>
            </a:prstGeom>
            <a:noFill/>
          </p:spPr>
          <p:txBody>
            <a:bodyPr wrap="none" rtlCol="0">
              <a:spAutoFit/>
            </a:bodyPr>
            <a:lstStyle/>
            <a:p>
              <a:pPr algn="ctr"/>
              <a:r>
                <a:rPr lang="en-GB" sz="1400" b="1" dirty="0">
                  <a:solidFill>
                    <a:schemeClr val="bg2"/>
                  </a:solidFill>
                  <a:effectLst>
                    <a:glow rad="101600">
                      <a:schemeClr val="tx1">
                        <a:alpha val="60000"/>
                      </a:schemeClr>
                    </a:glow>
                  </a:effectLst>
                </a:rPr>
                <a:t>Background </a:t>
              </a:r>
            </a:p>
            <a:p>
              <a:pPr algn="ctr"/>
              <a:r>
                <a:rPr lang="en-GB" sz="1400" b="1" dirty="0">
                  <a:solidFill>
                    <a:schemeClr val="bg2"/>
                  </a:solidFill>
                  <a:effectLst>
                    <a:glow rad="101600">
                      <a:schemeClr val="tx1">
                        <a:alpha val="60000"/>
                      </a:schemeClr>
                    </a:glow>
                  </a:effectLst>
                </a:rPr>
                <a:t>Extraction</a:t>
              </a:r>
            </a:p>
          </p:txBody>
        </p:sp>
        <p:cxnSp>
          <p:nvCxnSpPr>
            <p:cNvPr id="168" name="Straight Arrow Connector 167">
              <a:extLst>
                <a:ext uri="{FF2B5EF4-FFF2-40B4-BE49-F238E27FC236}">
                  <a16:creationId xmlns:a16="http://schemas.microsoft.com/office/drawing/2014/main" id="{0D2BB85B-A832-449A-B3C2-FECDAA1E4F32}"/>
                </a:ext>
              </a:extLst>
            </p:cNvPr>
            <p:cNvCxnSpPr>
              <a:cxnSpLocks/>
            </p:cNvCxnSpPr>
            <p:nvPr/>
          </p:nvCxnSpPr>
          <p:spPr>
            <a:xfrm flipV="1">
              <a:off x="3901876" y="1503378"/>
              <a:ext cx="0" cy="1416941"/>
            </a:xfrm>
            <a:prstGeom prst="straightConnector1">
              <a:avLst/>
            </a:prstGeom>
            <a:ln w="76200">
              <a:solidFill>
                <a:schemeClr val="accent6">
                  <a:lumMod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02209134-28C0-43CF-8C07-7119AEB94E44}"/>
                </a:ext>
              </a:extLst>
            </p:cNvPr>
            <p:cNvSpPr txBox="1"/>
            <p:nvPr/>
          </p:nvSpPr>
          <p:spPr>
            <a:xfrm>
              <a:off x="2973522" y="1438097"/>
              <a:ext cx="802510" cy="521014"/>
            </a:xfrm>
            <a:prstGeom prst="rect">
              <a:avLst/>
            </a:prstGeom>
            <a:noFill/>
          </p:spPr>
          <p:txBody>
            <a:bodyPr wrap="square" rtlCol="0">
              <a:spAutoFit/>
            </a:bodyPr>
            <a:lstStyle/>
            <a:p>
              <a:pPr algn="ctr"/>
              <a:r>
                <a:rPr lang="en-GB" sz="700" dirty="0"/>
                <a:t>▲</a:t>
              </a:r>
            </a:p>
            <a:p>
              <a:pPr algn="ctr"/>
              <a:r>
                <a:rPr lang="en-GB" sz="700" dirty="0"/>
                <a:t>Frames</a:t>
              </a:r>
            </a:p>
          </p:txBody>
        </p:sp>
        <p:sp>
          <p:nvSpPr>
            <p:cNvPr id="170" name="TextBox 169">
              <a:extLst>
                <a:ext uri="{FF2B5EF4-FFF2-40B4-BE49-F238E27FC236}">
                  <a16:creationId xmlns:a16="http://schemas.microsoft.com/office/drawing/2014/main" id="{92F808CD-940F-4BDB-A637-ABBFA7641DE9}"/>
                </a:ext>
              </a:extLst>
            </p:cNvPr>
            <p:cNvSpPr txBox="1"/>
            <p:nvPr/>
          </p:nvSpPr>
          <p:spPr>
            <a:xfrm>
              <a:off x="2847681" y="2408412"/>
              <a:ext cx="1054194" cy="521014"/>
            </a:xfrm>
            <a:prstGeom prst="rect">
              <a:avLst/>
            </a:prstGeom>
            <a:noFill/>
          </p:spPr>
          <p:txBody>
            <a:bodyPr wrap="square" rtlCol="0">
              <a:spAutoFit/>
            </a:bodyPr>
            <a:lstStyle/>
            <a:p>
              <a:pPr algn="ctr"/>
              <a:r>
                <a:rPr lang="en-GB" sz="700" dirty="0"/>
                <a:t>Background</a:t>
              </a:r>
            </a:p>
            <a:p>
              <a:pPr algn="ctr"/>
              <a:r>
                <a:rPr lang="en-GB" sz="700" dirty="0"/>
                <a:t>▼</a:t>
              </a:r>
            </a:p>
          </p:txBody>
        </p:sp>
        <p:sp>
          <p:nvSpPr>
            <p:cNvPr id="171" name="TextBox 170">
              <a:extLst>
                <a:ext uri="{FF2B5EF4-FFF2-40B4-BE49-F238E27FC236}">
                  <a16:creationId xmlns:a16="http://schemas.microsoft.com/office/drawing/2014/main" id="{5023E0BB-26F9-4C5B-8582-848D7145923D}"/>
                </a:ext>
              </a:extLst>
            </p:cNvPr>
            <p:cNvSpPr txBox="1"/>
            <p:nvPr/>
          </p:nvSpPr>
          <p:spPr>
            <a:xfrm>
              <a:off x="4620962" y="3547774"/>
              <a:ext cx="964685" cy="338659"/>
            </a:xfrm>
            <a:prstGeom prst="rect">
              <a:avLst/>
            </a:prstGeom>
            <a:noFill/>
          </p:spPr>
          <p:txBody>
            <a:bodyPr wrap="square" rtlCol="0">
              <a:spAutoFit/>
            </a:bodyPr>
            <a:lstStyle/>
            <a:p>
              <a:pPr algn="r"/>
              <a:r>
                <a:rPr lang="en-GB" sz="700" dirty="0"/>
                <a:t>◄ Frames</a:t>
              </a:r>
            </a:p>
          </p:txBody>
        </p:sp>
        <p:sp>
          <p:nvSpPr>
            <p:cNvPr id="173" name="TextBox 172">
              <a:extLst>
                <a:ext uri="{FF2B5EF4-FFF2-40B4-BE49-F238E27FC236}">
                  <a16:creationId xmlns:a16="http://schemas.microsoft.com/office/drawing/2014/main" id="{ED06F2CA-B022-4B57-93BA-3A4A5FD519CB}"/>
                </a:ext>
              </a:extLst>
            </p:cNvPr>
            <p:cNvSpPr txBox="1"/>
            <p:nvPr/>
          </p:nvSpPr>
          <p:spPr>
            <a:xfrm>
              <a:off x="6873672" y="277351"/>
              <a:ext cx="2006447" cy="1250433"/>
            </a:xfrm>
            <a:prstGeom prst="rect">
              <a:avLst/>
            </a:prstGeom>
            <a:noFill/>
          </p:spPr>
          <p:txBody>
            <a:bodyPr wrap="none" rtlCol="0">
              <a:spAutoFit/>
            </a:bodyPr>
            <a:lstStyle/>
            <a:p>
              <a:pPr algn="ctr"/>
              <a:r>
                <a:rPr lang="en-GB" sz="1400" b="1" dirty="0" smtClean="0">
                  <a:solidFill>
                    <a:schemeClr val="bg2"/>
                  </a:solidFill>
                  <a:effectLst>
                    <a:glow rad="101600">
                      <a:schemeClr val="tx1">
                        <a:alpha val="60000"/>
                      </a:schemeClr>
                    </a:glow>
                  </a:effectLst>
                </a:rPr>
                <a:t>Relative </a:t>
              </a:r>
            </a:p>
            <a:p>
              <a:pPr algn="ctr"/>
              <a:r>
                <a:rPr lang="en-GB" sz="1400" b="1" dirty="0" smtClean="0">
                  <a:solidFill>
                    <a:schemeClr val="bg2"/>
                  </a:solidFill>
                  <a:effectLst>
                    <a:glow rad="101600">
                      <a:schemeClr val="tx1">
                        <a:alpha val="60000"/>
                      </a:schemeClr>
                    </a:glow>
                  </a:effectLst>
                </a:rPr>
                <a:t>Geo-Position </a:t>
              </a:r>
            </a:p>
            <a:p>
              <a:pPr algn="ctr"/>
              <a:r>
                <a:rPr lang="en-GB" sz="1400" b="1" dirty="0" smtClean="0">
                  <a:solidFill>
                    <a:schemeClr val="bg2"/>
                  </a:solidFill>
                  <a:effectLst>
                    <a:glow rad="101600">
                      <a:schemeClr val="tx1">
                        <a:alpha val="60000"/>
                      </a:schemeClr>
                    </a:glow>
                  </a:effectLst>
                </a:rPr>
                <a:t>System</a:t>
              </a:r>
            </a:p>
          </p:txBody>
        </p:sp>
        <p:sp>
          <p:nvSpPr>
            <p:cNvPr id="174" name="Right Triangle 173">
              <a:extLst>
                <a:ext uri="{FF2B5EF4-FFF2-40B4-BE49-F238E27FC236}">
                  <a16:creationId xmlns:a16="http://schemas.microsoft.com/office/drawing/2014/main" id="{464F1B2E-5DF7-46D5-BDFC-472B9191165F}"/>
                </a:ext>
              </a:extLst>
            </p:cNvPr>
            <p:cNvSpPr/>
            <p:nvPr/>
          </p:nvSpPr>
          <p:spPr>
            <a:xfrm rot="16200000">
              <a:off x="-837683" y="2892631"/>
              <a:ext cx="412658" cy="645103"/>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165" name="TextBox 164">
              <a:extLst>
                <a:ext uri="{FF2B5EF4-FFF2-40B4-BE49-F238E27FC236}">
                  <a16:creationId xmlns:a16="http://schemas.microsoft.com/office/drawing/2014/main" id="{C9845309-04CD-46F6-826C-E8307EB2CC9D}"/>
                </a:ext>
              </a:extLst>
            </p:cNvPr>
            <p:cNvSpPr txBox="1"/>
            <p:nvPr/>
          </p:nvSpPr>
          <p:spPr>
            <a:xfrm>
              <a:off x="-748300" y="3227903"/>
              <a:ext cx="1271926" cy="521014"/>
            </a:xfrm>
            <a:prstGeom prst="rect">
              <a:avLst/>
            </a:prstGeom>
            <a:noFill/>
          </p:spPr>
          <p:txBody>
            <a:bodyPr wrap="none" rtlCol="0">
              <a:spAutoFit/>
            </a:bodyPr>
            <a:lstStyle/>
            <a:p>
              <a:pPr algn="ctr"/>
              <a:r>
                <a:rPr lang="en-GB" sz="1400" b="1" dirty="0">
                  <a:solidFill>
                    <a:schemeClr val="bg2"/>
                  </a:solidFill>
                  <a:effectLst>
                    <a:glow rad="101600">
                      <a:schemeClr val="tx1">
                        <a:alpha val="60000"/>
                      </a:schemeClr>
                    </a:glow>
                  </a:effectLst>
                </a:rPr>
                <a:t>Camera</a:t>
              </a:r>
            </a:p>
          </p:txBody>
        </p:sp>
      </p:grpSp>
    </p:spTree>
    <p:extLst>
      <p:ext uri="{BB962C8B-B14F-4D97-AF65-F5344CB8AC3E}">
        <p14:creationId xmlns:p14="http://schemas.microsoft.com/office/powerpoint/2010/main" val="3802596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ROS Network</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15033"/>
            <a:ext cx="10515600" cy="3172522"/>
          </a:xfrm>
        </p:spPr>
      </p:pic>
    </p:spTree>
    <p:extLst>
      <p:ext uri="{BB962C8B-B14F-4D97-AF65-F5344CB8AC3E}">
        <p14:creationId xmlns:p14="http://schemas.microsoft.com/office/powerpoint/2010/main" val="3276615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15748" y="1629506"/>
            <a:ext cx="5981700" cy="5245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58800" y="365125"/>
            <a:ext cx="3213100" cy="1325563"/>
          </a:xfrm>
        </p:spPr>
        <p:txBody>
          <a:bodyPr/>
          <a:lstStyle/>
          <a:p>
            <a:r>
              <a:rPr lang="en-GB" dirty="0" smtClean="0"/>
              <a:t>System Functionality</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2100" y="-1"/>
            <a:ext cx="8146148" cy="6882301"/>
          </a:xfrm>
        </p:spPr>
      </p:pic>
      <p:pic>
        <p:nvPicPr>
          <p:cNvPr id="1026" name="Picture 2" descr="An external file that holds a picture, illustration, etc.&#10;Object name is sensors-16-00195-g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 y="3755474"/>
            <a:ext cx="3521605" cy="227488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39804" y="6030362"/>
            <a:ext cx="3213100" cy="61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t>Shim, J. and Cho, Y., (2016). A mobile robot localization via indoor fixed remote surveillance cameras. Sensors, 16(2), 195</a:t>
            </a:r>
            <a:endParaRPr lang="en-GB" sz="1100" dirty="0"/>
          </a:p>
        </p:txBody>
      </p:sp>
    </p:spTree>
    <p:extLst>
      <p:ext uri="{BB962C8B-B14F-4D97-AF65-F5344CB8AC3E}">
        <p14:creationId xmlns:p14="http://schemas.microsoft.com/office/powerpoint/2010/main" val="2373476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Camera Setup</a:t>
            </a:r>
            <a:endParaRPr lang="en-GB" dirty="0"/>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539" r="7889" b="22218"/>
          <a:stretch/>
        </p:blipFill>
        <p:spPr>
          <a:xfrm>
            <a:off x="838200" y="2120900"/>
            <a:ext cx="6000750" cy="3384550"/>
          </a:xfrm>
        </p:spPr>
      </p:pic>
      <p:pic>
        <p:nvPicPr>
          <p:cNvPr id="7" name="Picture 2" descr="An external file that holds a picture, illustration, etc.&#10;Object name is sensors-16-00195-g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25" y="3498299"/>
            <a:ext cx="3521605" cy="22748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8369379" y="5773187"/>
            <a:ext cx="3213100" cy="614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t>Shim, J. and Cho, Y., (2016). A mobile robot localization via indoor fixed remote surveillance cameras. Sensors, 16(2), 195</a:t>
            </a:r>
            <a:endParaRPr lang="en-GB" sz="1100" dirty="0"/>
          </a:p>
        </p:txBody>
      </p:sp>
      <p:sp>
        <p:nvSpPr>
          <p:cNvPr id="9" name="Title 1"/>
          <p:cNvSpPr txBox="1">
            <a:spLocks/>
          </p:cNvSpPr>
          <p:nvPr/>
        </p:nvSpPr>
        <p:spPr>
          <a:xfrm>
            <a:off x="8520377" y="984250"/>
            <a:ext cx="3213100" cy="1136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smtClean="0"/>
              <a:t>Distortion correction is designed to use homography to correct the image distortion from an angular plane.</a:t>
            </a:r>
            <a:endParaRPr lang="en-GB" sz="1600" dirty="0"/>
          </a:p>
        </p:txBody>
      </p:sp>
    </p:spTree>
    <p:extLst>
      <p:ext uri="{BB962C8B-B14F-4D97-AF65-F5344CB8AC3E}">
        <p14:creationId xmlns:p14="http://schemas.microsoft.com/office/powerpoint/2010/main" val="41127934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568700" cy="1325563"/>
          </a:xfrm>
        </p:spPr>
        <p:txBody>
          <a:bodyPr/>
          <a:lstStyle/>
          <a:p>
            <a:r>
              <a:rPr lang="en-GB" dirty="0" smtClean="0"/>
              <a:t>Google Vision API Results</a:t>
            </a:r>
            <a:endParaRPr lang="en-GB" dirty="0"/>
          </a:p>
        </p:txBody>
      </p:sp>
      <p:pic>
        <p:nvPicPr>
          <p:cNvPr id="3" name="Picture 2"/>
          <p:cNvPicPr>
            <a:picLocks noChangeAspect="1"/>
          </p:cNvPicPr>
          <p:nvPr/>
        </p:nvPicPr>
        <p:blipFill>
          <a:blip r:embed="rId2"/>
          <a:stretch>
            <a:fillRect/>
          </a:stretch>
        </p:blipFill>
        <p:spPr>
          <a:xfrm>
            <a:off x="6453489" y="1527175"/>
            <a:ext cx="5511786" cy="4225925"/>
          </a:xfrm>
          <a:prstGeom prst="rect">
            <a:avLst/>
          </a:prstGeom>
        </p:spPr>
      </p:pic>
      <p:grpSp>
        <p:nvGrpSpPr>
          <p:cNvPr id="6" name="Group 5"/>
          <p:cNvGrpSpPr/>
          <p:nvPr/>
        </p:nvGrpSpPr>
        <p:grpSpPr>
          <a:xfrm>
            <a:off x="838200" y="3352800"/>
            <a:ext cx="4638675" cy="1470114"/>
            <a:chOff x="6481020" y="180975"/>
            <a:chExt cx="5530006" cy="1752600"/>
          </a:xfrm>
        </p:grpSpPr>
        <p:pic>
          <p:nvPicPr>
            <p:cNvPr id="4" name="Picture 3"/>
            <p:cNvPicPr>
              <a:picLocks noChangeAspect="1"/>
            </p:cNvPicPr>
            <p:nvPr/>
          </p:nvPicPr>
          <p:blipFill rotWithShape="1">
            <a:blip r:embed="rId3"/>
            <a:srcRect l="19259" t="5110" r="4925" b="60173"/>
            <a:stretch/>
          </p:blipFill>
          <p:spPr>
            <a:xfrm>
              <a:off x="7477125" y="180975"/>
              <a:ext cx="4533901" cy="1752600"/>
            </a:xfrm>
            <a:prstGeom prst="rect">
              <a:avLst/>
            </a:prstGeom>
          </p:spPr>
        </p:pic>
        <p:pic>
          <p:nvPicPr>
            <p:cNvPr id="5" name="Picture 4"/>
            <p:cNvPicPr>
              <a:picLocks noChangeAspect="1"/>
            </p:cNvPicPr>
            <p:nvPr/>
          </p:nvPicPr>
          <p:blipFill rotWithShape="1">
            <a:blip r:embed="rId3"/>
            <a:srcRect t="36242" r="85063" b="32625"/>
            <a:stretch/>
          </p:blipFill>
          <p:spPr>
            <a:xfrm>
              <a:off x="6481020" y="180975"/>
              <a:ext cx="996106" cy="1752600"/>
            </a:xfrm>
            <a:prstGeom prst="rect">
              <a:avLst/>
            </a:prstGeom>
          </p:spPr>
        </p:pic>
      </p:grpSp>
    </p:spTree>
    <p:extLst>
      <p:ext uri="{BB962C8B-B14F-4D97-AF65-F5344CB8AC3E}">
        <p14:creationId xmlns:p14="http://schemas.microsoft.com/office/powerpoint/2010/main" val="33478569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Robot</a:t>
            </a:r>
            <a:endParaRPr lang="en-GB"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5414" y="3901082"/>
            <a:ext cx="2242957" cy="126166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0725" y="2301561"/>
            <a:ext cx="2247647" cy="126430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725" y="5441039"/>
            <a:ext cx="2247648" cy="1264302"/>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5425" y="282595"/>
            <a:ext cx="2742945" cy="1542907"/>
          </a:xfrm>
          <a:prstGeom prst="rect">
            <a:avLst/>
          </a:prstGeom>
        </p:spPr>
      </p:pic>
      <p:pic>
        <p:nvPicPr>
          <p:cNvPr id="3" name="20190509_18402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031237" y="2301561"/>
            <a:ext cx="7828942" cy="4403780"/>
          </a:xfrm>
          <a:prstGeom prst="rect">
            <a:avLst/>
          </a:prstGeom>
        </p:spPr>
      </p:pic>
    </p:spTree>
    <p:extLst>
      <p:ext uri="{BB962C8B-B14F-4D97-AF65-F5344CB8AC3E}">
        <p14:creationId xmlns:p14="http://schemas.microsoft.com/office/powerpoint/2010/main" val="21932251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TotalTime>
  <Words>394</Words>
  <Application>Microsoft Office PowerPoint</Application>
  <PresentationFormat>Widescreen</PresentationFormat>
  <Paragraphs>84</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A Cost-Centred Approach to  Autonomous Litter Collection</vt:lpstr>
      <vt:lpstr>Background</vt:lpstr>
      <vt:lpstr>Approach</vt:lpstr>
      <vt:lpstr>System Structure</vt:lpstr>
      <vt:lpstr>ROS Network</vt:lpstr>
      <vt:lpstr>System Functionality</vt:lpstr>
      <vt:lpstr>Camera Setup</vt:lpstr>
      <vt:lpstr>Google Vision API Results</vt:lpstr>
      <vt:lpstr>Robot</vt:lpstr>
      <vt:lpstr>Results</vt:lpstr>
      <vt:lpstr>Future Work</vt:lpstr>
    </vt:vector>
  </TitlesOfParts>
  <Company>University of Lincoln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cp:lastModifiedBy>Student</cp:lastModifiedBy>
  <cp:revision>27</cp:revision>
  <dcterms:created xsi:type="dcterms:W3CDTF">2019-05-06T12:03:11Z</dcterms:created>
  <dcterms:modified xsi:type="dcterms:W3CDTF">2019-05-10T10:05:14Z</dcterms:modified>
</cp:coreProperties>
</file>